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7" r:id="rId2"/>
    <p:sldId id="266" r:id="rId3"/>
    <p:sldId id="256" r:id="rId4"/>
    <p:sldId id="337" r:id="rId5"/>
    <p:sldId id="338" r:id="rId6"/>
    <p:sldId id="349" r:id="rId7"/>
    <p:sldId id="347" r:id="rId8"/>
    <p:sldId id="348" r:id="rId9"/>
    <p:sldId id="329" r:id="rId10"/>
    <p:sldId id="321" r:id="rId11"/>
    <p:sldId id="285" r:id="rId12"/>
    <p:sldId id="327" r:id="rId13"/>
    <p:sldId id="326" r:id="rId14"/>
    <p:sldId id="322" r:id="rId15"/>
    <p:sldId id="333" r:id="rId16"/>
    <p:sldId id="350" r:id="rId17"/>
    <p:sldId id="328" r:id="rId18"/>
    <p:sldId id="323" r:id="rId19"/>
    <p:sldId id="320" r:id="rId20"/>
    <p:sldId id="346" r:id="rId21"/>
    <p:sldId id="324" r:id="rId22"/>
  </p:sldIdLst>
  <p:sldSz cx="12192000" cy="6858000"/>
  <p:notesSz cx="6669088" cy="9896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2BA"/>
    <a:srgbClr val="E1002B"/>
    <a:srgbClr val="D0000A"/>
    <a:srgbClr val="A21630"/>
    <a:srgbClr val="DA0000"/>
    <a:srgbClr val="FFC32E"/>
    <a:srgbClr val="FFD365"/>
    <a:srgbClr val="E1D473"/>
    <a:srgbClr val="334286"/>
    <a:srgbClr val="FFA7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6395" autoAdjust="0"/>
  </p:normalViewPr>
  <p:slideViewPr>
    <p:cSldViewPr snapToGrid="0" snapToObjects="1">
      <p:cViewPr varScale="1">
        <p:scale>
          <a:sx n="106" d="100"/>
          <a:sy n="106" d="100"/>
        </p:scale>
        <p:origin x="-84" y="-174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888888888886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9121212121212121212121210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10131313131313131313131311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9999999999971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9882394713011224E-2"/>
          <c:y val="6.8052724328443628E-2"/>
          <c:w val="0.37463489540892758"/>
          <c:h val="0.731695799199848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2253347195978516E-2"/>
                  <c:y val="-1.6836540293389246E-4"/>
                </c:manualLayout>
              </c:layout>
              <c:showVal val="1"/>
            </c:dLbl>
            <c:dLbl>
              <c:idx val="1"/>
              <c:layout>
                <c:manualLayout>
                  <c:x val="1.4890841424110016E-2"/>
                  <c:y val="0.1262040388645457"/>
                </c:manualLayout>
              </c:layout>
              <c:showVal val="1"/>
            </c:dLbl>
            <c:dLbl>
              <c:idx val="2"/>
              <c:layout>
                <c:manualLayout>
                  <c:x val="-3.2358310765078807E-2"/>
                  <c:y val="0.11426771766050679"/>
                </c:manualLayout>
              </c:layout>
              <c:showVal val="1"/>
            </c:dLbl>
            <c:dLbl>
              <c:idx val="3"/>
              <c:layout>
                <c:manualLayout>
                  <c:x val="-5.9619941285755873E-2"/>
                  <c:y val="9.1749380834444713E-2"/>
                </c:manualLayout>
              </c:layout>
              <c:showVal val="1"/>
            </c:dLbl>
            <c:dLbl>
              <c:idx val="4"/>
              <c:layout>
                <c:manualLayout>
                  <c:x val="-6.5813992874646024E-2"/>
                  <c:y val="7.2424271289769512E-2"/>
                </c:manualLayout>
              </c:layout>
              <c:showVal val="1"/>
            </c:dLbl>
            <c:dLbl>
              <c:idx val="5"/>
              <c:layout>
                <c:manualLayout>
                  <c:x val="-6.8425127023781424E-2"/>
                  <c:y val="4.3183463516860386E-2"/>
                </c:manualLayout>
              </c:layout>
              <c:showVal val="1"/>
            </c:dLbl>
            <c:dLbl>
              <c:idx val="6"/>
              <c:layout>
                <c:manualLayout>
                  <c:x val="-6.9379474303038188E-2"/>
                  <c:y val="8.9047913888359708E-3"/>
                </c:manualLayout>
              </c:layout>
              <c:showVal val="1"/>
            </c:dLbl>
            <c:dLbl>
              <c:idx val="7"/>
              <c:layout>
                <c:manualLayout>
                  <c:x val="-6.8659354840754944E-2"/>
                  <c:y val="-2.4370832539531352E-2"/>
                </c:manualLayout>
              </c:layout>
              <c:showVal val="1"/>
            </c:dLbl>
            <c:dLbl>
              <c:idx val="8"/>
              <c:layout>
                <c:manualLayout>
                  <c:x val="-7.011678591638501E-2"/>
                  <c:y val="-7.2263050104781915E-2"/>
                </c:manualLayout>
              </c:layout>
              <c:showVal val="1"/>
            </c:dLbl>
            <c:numFmt formatCode="#,##0.0" sourceLinked="0"/>
            <c:txPr>
              <a:bodyPr anchor="t" anchorCtr="0"/>
              <a:lstStyle/>
              <a:p>
                <a:pPr>
                  <a:defRPr sz="145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Показатели, формируемые в централизованной системе обработки данных</c:v>
                </c:pt>
                <c:pt idx="1">
                  <c:v>Цены и тарифы</c:v>
                </c:pt>
                <c:pt idx="2">
                  <c:v>Сельское хозяйство, охота и лесное хозяйство</c:v>
                </c:pt>
                <c:pt idx="3">
                  <c:v>Текущие показатели, обрабатываемые с применением технологии баз данных</c:v>
                </c:pt>
                <c:pt idx="4">
                  <c:v>Демографические показатели</c:v>
                </c:pt>
                <c:pt idx="5">
                  <c:v>Строительство</c:v>
                </c:pt>
                <c:pt idx="6">
                  <c:v>Рынок труда</c:v>
                </c:pt>
                <c:pt idx="7">
                  <c:v>Доходы и уровень жизни населения</c:v>
                </c:pt>
                <c:pt idx="8">
                  <c:v>Другие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</c:v>
                </c:pt>
                <c:pt idx="1">
                  <c:v>18.3</c:v>
                </c:pt>
                <c:pt idx="2">
                  <c:v>6.4</c:v>
                </c:pt>
                <c:pt idx="3">
                  <c:v>4.3</c:v>
                </c:pt>
                <c:pt idx="4">
                  <c:v>3.7</c:v>
                </c:pt>
                <c:pt idx="5">
                  <c:v>3.7</c:v>
                </c:pt>
                <c:pt idx="6">
                  <c:v>3.5</c:v>
                </c:pt>
                <c:pt idx="7">
                  <c:v>3.3</c:v>
                </c:pt>
                <c:pt idx="8">
                  <c:v>20.8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51910285746962992"/>
          <c:y val="1.0727353267556406E-3"/>
          <c:w val="0.46804046178849362"/>
          <c:h val="0.99785452934648877"/>
        </c:manualLayout>
      </c:layout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7.8667523296117189E-2"/>
          <c:w val="0.95077052757995761"/>
          <c:h val="0.83660767799983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5"/>
              <c:layout>
                <c:manualLayout>
                  <c:x val="4.1848619374504825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31-4E82-ABC2-25B73988254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444</c:v>
                </c:pt>
                <c:pt idx="1">
                  <c:v>896</c:v>
                </c:pt>
                <c:pt idx="2">
                  <c:v>1352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8-634A-B417-975F03D0628B}"/>
            </c:ext>
          </c:extLst>
        </c:ser>
        <c:dLbls>
          <c:showVal val="1"/>
        </c:dLbls>
        <c:gapWidth val="74"/>
        <c:overlap val="42"/>
        <c:axId val="109220608"/>
        <c:axId val="109222144"/>
      </c:barChart>
      <c:catAx>
        <c:axId val="109220608"/>
        <c:scaling>
          <c:orientation val="minMax"/>
        </c:scaling>
        <c:axPos val="b"/>
        <c:majorGridlines>
          <c:spPr>
            <a:ln w="12700" cap="flat" cmpd="sng" algn="ctr">
              <a:gradFill>
                <a:gsLst>
                  <a:gs pos="99000">
                    <a:schemeClr val="bg2">
                      <a:lumMod val="75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222144"/>
        <c:crosses val="autoZero"/>
        <c:auto val="1"/>
        <c:lblAlgn val="ctr"/>
        <c:lblOffset val="100"/>
      </c:catAx>
      <c:valAx>
        <c:axId val="1092221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2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4614736210021332E-2"/>
          <c:y val="0"/>
          <c:w val="0.95077052757995761"/>
          <c:h val="0.873687670362344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единиц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4622</c:v>
                </c:pt>
                <c:pt idx="1">
                  <c:v>4838</c:v>
                </c:pt>
                <c:pt idx="2">
                  <c:v>5072</c:v>
                </c:pt>
                <c:pt idx="3">
                  <c:v>5207</c:v>
                </c:pt>
                <c:pt idx="4">
                  <c:v>6183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8-634A-B417-975F03D0628B}"/>
            </c:ext>
          </c:extLst>
        </c:ser>
        <c:dLbls>
          <c:showVal val="1"/>
        </c:dLbls>
        <c:gapWidth val="31"/>
        <c:overlap val="61"/>
        <c:axId val="99300096"/>
        <c:axId val="99301632"/>
      </c:barChart>
      <c:catAx>
        <c:axId val="99300096"/>
        <c:scaling>
          <c:orientation val="minMax"/>
        </c:scaling>
        <c:axPos val="b"/>
        <c:majorGridlines>
          <c:spPr>
            <a:ln w="12700" cap="flat" cmpd="sng" algn="ctr">
              <a:gradFill>
                <a:gsLst>
                  <a:gs pos="99000">
                    <a:schemeClr val="bg2">
                      <a:lumMod val="75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9301632"/>
        <c:crosses val="autoZero"/>
        <c:auto val="1"/>
        <c:lblAlgn val="ctr"/>
        <c:lblOffset val="100"/>
      </c:catAx>
      <c:valAx>
        <c:axId val="993016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93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4614736210021332E-2"/>
          <c:y val="0.10223265283123038"/>
          <c:w val="0.95077052757995761"/>
          <c:h val="0.619123360490484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значение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5.370487900368287E-2"/>
                  <c:y val="4.3046046729025809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0417988879143576E-2"/>
                  <c:y val="-4.30460467290258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8</a:t>
                    </a:r>
                    <a:r>
                      <a:rPr lang="ru-RU" dirty="0" smtClean="0">
                        <a:solidFill>
                          <a:srgbClr val="0070C0"/>
                        </a:solidFill>
                      </a:rPr>
                      <a:t>7</a:t>
                    </a:r>
                    <a:endParaRPr lang="en-US" b="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4.1848619374504825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31-4E82-ABC2-25B73988254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85</c:v>
                </c:pt>
                <c:pt idx="2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8-634A-B417-975F03D062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Целевой индикатор</c:v>
                </c:pt>
              </c:strCache>
            </c:strRef>
          </c:tx>
          <c:spPr>
            <a:gradFill>
              <a:gsLst>
                <a:gs pos="99000">
                  <a:schemeClr val="bg2">
                    <a:lumMod val="50000"/>
                  </a:schemeClr>
                </a:gs>
                <a:gs pos="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6.4893395462783512E-2"/>
                  <c:y val="3.544629537370040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3468859451442071E-2"/>
                  <c:y val="4.368376580428371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8-634A-B417-975F03D0628B}"/>
                </c:ext>
              </c:extLst>
            </c:dLbl>
            <c:dLbl>
              <c:idx val="2"/>
              <c:layout>
                <c:manualLayout>
                  <c:x val="-4.4754065836402589E-3"/>
                  <c:y val="-6.651302530521080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endParaRPr lang="en-US" b="0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4.0086038088777393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88-634A-B417-975F03D0628B}"/>
                </c:ext>
              </c:extLst>
            </c:dLbl>
            <c:dLbl>
              <c:idx val="5"/>
              <c:layout>
                <c:manualLayout>
                  <c:x val="3.3918955305888523E-2"/>
                  <c:y val="-3.780961459796506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8-634A-B417-975F03D0628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</c:v>
                </c:pt>
                <c:pt idx="1">
                  <c:v>88</c:v>
                </c:pt>
                <c:pt idx="2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88-634A-B417-975F03D0628B}"/>
            </c:ext>
          </c:extLst>
        </c:ser>
        <c:dLbls>
          <c:showVal val="1"/>
        </c:dLbls>
        <c:gapWidth val="31"/>
        <c:overlap val="61"/>
        <c:axId val="99508608"/>
        <c:axId val="99510144"/>
      </c:barChart>
      <c:catAx>
        <c:axId val="99508608"/>
        <c:scaling>
          <c:orientation val="minMax"/>
        </c:scaling>
        <c:axPos val="b"/>
        <c:majorGridlines>
          <c:spPr>
            <a:ln w="12700" cap="flat" cmpd="sng" algn="ctr">
              <a:gradFill>
                <a:gsLst>
                  <a:gs pos="99000">
                    <a:schemeClr val="bg2">
                      <a:lumMod val="75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9510144"/>
        <c:crosses val="autoZero"/>
        <c:auto val="1"/>
        <c:lblAlgn val="ctr"/>
        <c:lblOffset val="100"/>
      </c:catAx>
      <c:valAx>
        <c:axId val="995101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950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18885370036833E-2"/>
          <c:y val="0.90258074149742185"/>
          <c:w val="0.91821141609264589"/>
          <c:h val="7.61514812783552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>
              <a:gsLst>
                <a:gs pos="99000">
                  <a:srgbClr val="A21630"/>
                </a:gs>
                <a:gs pos="0">
                  <a:srgbClr val="DA0000"/>
                </a:gs>
              </a:gsLst>
              <a:lin ang="5400000" scaled="1"/>
            </a:gradFill>
            <a:ln>
              <a:noFill/>
            </a:ln>
            <a:effectLst/>
          </c:spPr>
          <c:dLbls>
            <c:dLbl>
              <c:idx val="5"/>
              <c:layout>
                <c:manualLayout>
                  <c:x val="4.1848619374504825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31-4E82-ABC2-25B73988254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rgbClr val="DA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Гражданам</c:v>
                </c:pt>
                <c:pt idx="1">
                  <c:v>Организациям</c:v>
                </c:pt>
                <c:pt idx="2">
                  <c:v>Органам государственной власти и местного самоуправления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115</c:v>
                </c:pt>
                <c:pt idx="2">
                  <c:v>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8-634A-B417-975F03D062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в электронном виде</c:v>
                </c:pt>
              </c:strCache>
            </c:strRef>
          </c:tx>
          <c:spPr>
            <a:gradFill>
              <a:gsLst>
                <a:gs pos="99000">
                  <a:schemeClr val="bg2">
                    <a:lumMod val="50000"/>
                  </a:schemeClr>
                </a:gs>
                <a:gs pos="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6.4893395462783512E-2"/>
                  <c:y val="3.5446295373700401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7088459054082394E-2"/>
                  <c:y val="-3.781031208090714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8-634A-B417-975F03D0628B}"/>
                </c:ext>
              </c:extLst>
            </c:dLbl>
            <c:dLbl>
              <c:idx val="2"/>
              <c:layout>
                <c:manualLayout>
                  <c:x val="5.8180285587323105E-2"/>
                  <c:y val="1.063388861211015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0086038088777393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88-634A-B417-975F03D0628B}"/>
                </c:ext>
              </c:extLst>
            </c:dLbl>
            <c:dLbl>
              <c:idx val="5"/>
              <c:layout>
                <c:manualLayout>
                  <c:x val="3.3918955305888523E-2"/>
                  <c:y val="-3.780961459796505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8-634A-B417-975F03D0628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Гражданам</c:v>
                </c:pt>
                <c:pt idx="1">
                  <c:v>Организациям</c:v>
                </c:pt>
                <c:pt idx="2">
                  <c:v>Органам государственной власти и местного самоуправления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69</c:v>
                </c:pt>
                <c:pt idx="2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88-634A-B417-975F03D0628B}"/>
            </c:ext>
          </c:extLst>
        </c:ser>
        <c:dLbls>
          <c:showVal val="1"/>
        </c:dLbls>
        <c:gapWidth val="31"/>
        <c:overlap val="61"/>
        <c:axId val="107460096"/>
        <c:axId val="107461632"/>
      </c:barChart>
      <c:catAx>
        <c:axId val="107460096"/>
        <c:scaling>
          <c:orientation val="minMax"/>
        </c:scaling>
        <c:axPos val="b"/>
        <c:majorGridlines>
          <c:spPr>
            <a:ln w="12700" cap="flat" cmpd="sng" algn="ctr">
              <a:gradFill>
                <a:gsLst>
                  <a:gs pos="99000">
                    <a:schemeClr val="bg2">
                      <a:lumMod val="75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7461632"/>
        <c:crosses val="autoZero"/>
        <c:auto val="1"/>
        <c:lblAlgn val="ctr"/>
        <c:lblOffset val="100"/>
      </c:catAx>
      <c:valAx>
        <c:axId val="1074616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4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18885370036833E-2"/>
          <c:y val="0.90258074149742196"/>
          <c:w val="0.91821141609264589"/>
          <c:h val="7.61514812783552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4614736210021332E-2"/>
          <c:y val="6.2420647048398475E-2"/>
          <c:w val="0.95077052757995761"/>
          <c:h val="0.461393541796624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99000">
                  <a:srgbClr val="A21630"/>
                </a:gs>
                <a:gs pos="0">
                  <a:srgbClr val="DA0000"/>
                </a:gs>
              </a:gsLst>
              <a:lin ang="5400000" scaled="1"/>
            </a:gra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Доклады и аналитические 
обзоры</c:v>
                </c:pt>
                <c:pt idx="1">
                  <c:v>Сборники</c:v>
                </c:pt>
                <c:pt idx="2">
                  <c:v>Бюллетени</c:v>
                </c:pt>
                <c:pt idx="3">
                  <c:v>Экспресс-
информации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66</c:v>
                </c:pt>
                <c:pt idx="2">
                  <c:v>617</c:v>
                </c:pt>
                <c:pt idx="3">
                  <c:v>1242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8-634A-B417-975F03D062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5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Доклады и аналитические 
обзоры</c:v>
                </c:pt>
                <c:pt idx="1">
                  <c:v>Сборники</c:v>
                </c:pt>
                <c:pt idx="2">
                  <c:v>Бюллетени</c:v>
                </c:pt>
                <c:pt idx="3">
                  <c:v>Экспресс-
информации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</c:v>
                </c:pt>
                <c:pt idx="1">
                  <c:v>69</c:v>
                </c:pt>
                <c:pt idx="2">
                  <c:v>391</c:v>
                </c:pt>
                <c:pt idx="3">
                  <c:v>1005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sz="145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Доклады и аналитические 
обзоры</c:v>
                </c:pt>
                <c:pt idx="1">
                  <c:v>Сборники</c:v>
                </c:pt>
                <c:pt idx="2">
                  <c:v>Бюллетени</c:v>
                </c:pt>
                <c:pt idx="3">
                  <c:v>Экспресс-
информации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374</c:v>
                </c:pt>
                <c:pt idx="3">
                  <c:v>805</c:v>
                </c:pt>
              </c:numCache>
            </c:numRef>
          </c:val>
        </c:ser>
        <c:dLbls>
          <c:showVal val="1"/>
        </c:dLbls>
        <c:gapWidth val="135"/>
        <c:axId val="107993344"/>
        <c:axId val="107876352"/>
      </c:barChart>
      <c:catAx>
        <c:axId val="107993344"/>
        <c:scaling>
          <c:orientation val="minMax"/>
        </c:scaling>
        <c:axPos val="b"/>
        <c:majorGridlines>
          <c:spPr>
            <a:ln w="12700" cap="flat" cmpd="sng" algn="ctr">
              <a:gradFill>
                <a:gsLst>
                  <a:gs pos="99000">
                    <a:schemeClr val="bg2">
                      <a:lumMod val="75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tickLblPos val="low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7876352"/>
        <c:crosses val="autoZero"/>
        <c:auto val="1"/>
        <c:lblAlgn val="ctr"/>
        <c:lblOffset val="100"/>
      </c:catAx>
      <c:valAx>
        <c:axId val="1078763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99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851391481434026E-2"/>
          <c:y val="0.92047658396051546"/>
          <c:w val="0.84501032691259315"/>
          <c:h val="6.2505750720235842E-2"/>
        </c:manualLayout>
      </c:layout>
      <c:txPr>
        <a:bodyPr/>
        <a:lstStyle/>
        <a:p>
          <a:pPr>
            <a:defRPr sz="1450" b="1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4.6908764221221734E-2"/>
          <c:w val="1"/>
          <c:h val="0.9507235547965049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11"/>
          </c:marker>
          <c:dLbls>
            <c:txPr>
              <a:bodyPr/>
              <a:lstStyle/>
              <a:p>
                <a:pPr>
                  <a:defRPr sz="145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108</c:v>
                </c:pt>
                <c:pt idx="2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7A-CC47-A587-8AEBE774439D}"/>
            </c:ext>
          </c:extLst>
        </c:ser>
        <c:dLbls>
          <c:showVal val="1"/>
        </c:dLbls>
        <c:marker val="1"/>
        <c:axId val="108198528"/>
        <c:axId val="108208512"/>
      </c:lineChart>
      <c:catAx>
        <c:axId val="108198528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sz="145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08208512"/>
        <c:crosses val="autoZero"/>
        <c:auto val="1"/>
        <c:lblAlgn val="ctr"/>
        <c:lblOffset val="100"/>
      </c:catAx>
      <c:valAx>
        <c:axId val="108208512"/>
        <c:scaling>
          <c:orientation val="minMax"/>
          <c:max val="150"/>
          <c:min val="0"/>
        </c:scaling>
        <c:delete val="1"/>
        <c:axPos val="l"/>
        <c:numFmt formatCode="General" sourceLinked="1"/>
        <c:tickLblPos val="none"/>
        <c:crossAx val="1081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73025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902248311775233E-2"/>
          <c:y val="6.5028325542363624E-2"/>
          <c:w val="0.51135257745317364"/>
          <c:h val="0.76193974279492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9995910197107259E-2"/>
                  <c:y val="-3.1928143074282972E-3"/>
                </c:manualLayout>
              </c:layout>
              <c:showVal val="1"/>
            </c:dLbl>
            <c:dLbl>
              <c:idx val="1"/>
              <c:layout>
                <c:manualLayout>
                  <c:x val="-2.1427597665977915E-3"/>
                  <c:y val="0.15644790106398718"/>
                </c:manualLayout>
              </c:layout>
              <c:showVal val="1"/>
            </c:dLbl>
            <c:dLbl>
              <c:idx val="2"/>
              <c:layout>
                <c:manualLayout>
                  <c:x val="-6.642555276453127E-2"/>
                  <c:y val="8.3013171993135682E-2"/>
                </c:manualLayout>
              </c:layout>
              <c:showVal val="1"/>
            </c:dLbl>
            <c:dLbl>
              <c:idx val="3"/>
              <c:layout>
                <c:manualLayout>
                  <c:x val="-0.10070970903009582"/>
                  <c:y val="1.9156885844569913E-2"/>
                </c:manualLayout>
              </c:layout>
              <c:showVal val="1"/>
            </c:dLbl>
            <c:dLbl>
              <c:idx val="4"/>
              <c:layout>
                <c:manualLayout>
                  <c:x val="-9.4281429730302527E-2"/>
                  <c:y val="3.1928143074282382E-3"/>
                </c:manualLayout>
              </c:layout>
              <c:showVal val="1"/>
            </c:dLbl>
            <c:dLbl>
              <c:idx val="5"/>
              <c:layout>
                <c:manualLayout>
                  <c:x val="-9.6424189496900209E-2"/>
                  <c:y val="-1.2771257229713185E-2"/>
                </c:manualLayout>
              </c:layout>
              <c:showVal val="1"/>
            </c:dLbl>
            <c:dLbl>
              <c:idx val="6"/>
              <c:layout>
                <c:manualLayout>
                  <c:x val="-8.3567630897313547E-2"/>
                  <c:y val="-4.150683739926922E-2"/>
                </c:manualLayout>
              </c:layout>
              <c:showVal val="1"/>
            </c:dLbl>
            <c:dLbl>
              <c:idx val="7"/>
              <c:layout>
                <c:manualLayout>
                  <c:x val="-7.2853832064324664E-2"/>
                  <c:y val="-0.11813412937484696"/>
                </c:manualLayout>
              </c:layout>
              <c:showVal val="1"/>
            </c:dLbl>
            <c:txPr>
              <a:bodyPr anchor="t" anchorCtr="0"/>
              <a:lstStyle/>
              <a:p>
                <a:pPr>
                  <a:defRPr sz="145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Демографическая статистика</c:v>
                </c:pt>
                <c:pt idx="1">
                  <c:v>Комплесные материалы</c:v>
                </c:pt>
                <c:pt idx="2">
                  <c:v>Сельское и лесное хозяйство</c:v>
                </c:pt>
                <c:pt idx="3">
                  <c:v>Промышленное производство</c:v>
                </c:pt>
                <c:pt idx="4">
                  <c:v>Уровень жизни населения</c:v>
                </c:pt>
                <c:pt idx="5">
                  <c:v>Рынок труда</c:v>
                </c:pt>
                <c:pt idx="6">
                  <c:v>Цены</c:v>
                </c:pt>
                <c:pt idx="7">
                  <c:v>Другие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42</c:v>
                </c:pt>
                <c:pt idx="1">
                  <c:v>19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18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6869711432686585"/>
          <c:y val="1.0727353267556399E-3"/>
          <c:w val="0.31844632707355164"/>
          <c:h val="0.99785452934648877"/>
        </c:manualLayout>
      </c:layout>
      <c:txPr>
        <a:bodyPr/>
        <a:lstStyle/>
        <a:p>
          <a:pPr>
            <a:defRPr sz="14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4.6908764221221734E-2"/>
          <c:w val="1"/>
          <c:h val="0.9507235547965049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Среднедушевые доходы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11"/>
          </c:marker>
          <c:dLbls>
            <c:txPr>
              <a:bodyPr/>
              <a:lstStyle/>
              <a:p>
                <a:pPr>
                  <a:defRPr sz="145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95178</c:v>
                </c:pt>
                <c:pt idx="1">
                  <c:v>109489</c:v>
                </c:pt>
                <c:pt idx="2">
                  <c:v>132644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7A-CC47-A587-8AEBE774439D}"/>
            </c:ext>
          </c:extLst>
        </c:ser>
        <c:dLbls>
          <c:showVal val="1"/>
        </c:dLbls>
        <c:marker val="1"/>
        <c:axId val="108895616"/>
        <c:axId val="108901504"/>
      </c:lineChart>
      <c:catAx>
        <c:axId val="108895616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sz="145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08901504"/>
        <c:crosses val="autoZero"/>
        <c:auto val="1"/>
        <c:lblAlgn val="ctr"/>
        <c:lblOffset val="100"/>
      </c:catAx>
      <c:valAx>
        <c:axId val="108901504"/>
        <c:scaling>
          <c:orientation val="minMax"/>
          <c:max val="140000"/>
          <c:min val="0"/>
        </c:scaling>
        <c:delete val="1"/>
        <c:axPos val="l"/>
        <c:numFmt formatCode="General" sourceLinked="1"/>
        <c:tickLblPos val="none"/>
        <c:crossAx val="10889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73025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10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0784769735998498"/>
          <c:y val="0.28704405884998274"/>
          <c:w val="0.59716116387961393"/>
          <c:h val="0.372416397288674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2166185023762702"/>
                  <c:y val="-0.130297862301656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 печатных изданиях; </a:t>
                    </a:r>
                    <a:r>
                      <a:rPr lang="ru-RU" dirty="0" smtClean="0"/>
                      <a:t/>
                    </a:r>
                    <a:br>
                      <a:rPr lang="ru-RU" dirty="0" smtClean="0"/>
                    </a:br>
                    <a:r>
                      <a:rPr lang="ru-RU" dirty="0" smtClean="0"/>
                      <a:t>68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4041184180156496"/>
                  <c:y val="-1.560453440738402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2045164651685112E-2"/>
                  <c:y val="7.24861340810403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 социальных сетях; </a:t>
                    </a:r>
                    <a:r>
                      <a:rPr lang="ru-RU" dirty="0" smtClean="0"/>
                      <a:t/>
                    </a:r>
                    <a:br>
                      <a:rPr lang="ru-RU" dirty="0" smtClean="0"/>
                    </a:br>
                    <a:r>
                      <a:rPr lang="ru-RU" dirty="0" smtClean="0"/>
                      <a:t>591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9.4912447173379308E-2"/>
                  <c:y val="5.76451160264711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 сайтах органов </a:t>
                    </a:r>
                    <a:r>
                      <a:rPr lang="ru-RU" dirty="0" err="1" smtClean="0"/>
                      <a:t>исполнитель-ной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власти и местного </a:t>
                    </a:r>
                    <a:r>
                      <a:rPr lang="ru-RU" dirty="0" err="1" smtClean="0"/>
                      <a:t>само-управления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/>
                    </a:r>
                    <a:br>
                      <a:rPr lang="ru-RU" dirty="0" smtClean="0"/>
                    </a:br>
                    <a:r>
                      <a:rPr lang="ru-RU" dirty="0" smtClean="0"/>
                      <a:t>385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0.14025796802934939"/>
                  <c:y val="-0.105330607249842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 </a:t>
                    </a:r>
                    <a:r>
                      <a:rPr lang="ru-RU" dirty="0" err="1" smtClean="0"/>
                      <a:t>информа-ционных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агенствах; </a:t>
                    </a:r>
                    <a:r>
                      <a:rPr lang="ru-RU" dirty="0" smtClean="0"/>
                      <a:t/>
                    </a:r>
                    <a:br>
                      <a:rPr lang="ru-RU" dirty="0" smtClean="0"/>
                    </a:br>
                    <a:r>
                      <a:rPr lang="ru-RU" dirty="0" smtClean="0"/>
                      <a:t>302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В печатных изданиях</c:v>
                </c:pt>
                <c:pt idx="1">
                  <c:v>На телевидении</c:v>
                </c:pt>
                <c:pt idx="2">
                  <c:v>В социальных сетях</c:v>
                </c:pt>
                <c:pt idx="3">
                  <c:v>На сайтах органов исполнительной власти и местного самоуправления</c:v>
                </c:pt>
                <c:pt idx="4">
                  <c:v>В информационных агенствах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6</c:v>
                </c:pt>
                <c:pt idx="2">
                  <c:v>591</c:v>
                </c:pt>
                <c:pt idx="3">
                  <c:v>385</c:v>
                </c:pt>
                <c:pt idx="4">
                  <c:v>302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6538F-3DE4-4184-9D90-B8AA18FFFC9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8FC451-76CE-461B-B049-A19D2C088FC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50" dirty="0" smtClean="0"/>
            <a:t>Работа с </a:t>
          </a:r>
          <a:r>
            <a:rPr lang="ru-RU" sz="1450" dirty="0" err="1" smtClean="0"/>
            <a:t>пользова-телями</a:t>
          </a:r>
          <a:r>
            <a:rPr lang="ru-RU" sz="1450" dirty="0" smtClean="0"/>
            <a:t> статистической информации</a:t>
          </a:r>
          <a:endParaRPr lang="ru-RU" sz="1450" dirty="0"/>
        </a:p>
      </dgm:t>
    </dgm:pt>
    <dgm:pt modelId="{2AEFB60C-3EB1-41DD-A23F-BA4895360442}" type="parTrans" cxnId="{787E65C4-CED0-470C-B9FB-95D026EE71F0}">
      <dgm:prSet/>
      <dgm:spPr/>
      <dgm:t>
        <a:bodyPr/>
        <a:lstStyle/>
        <a:p>
          <a:endParaRPr lang="ru-RU"/>
        </a:p>
      </dgm:t>
    </dgm:pt>
    <dgm:pt modelId="{7455556B-5853-4B59-A0E1-C8F4758391B7}" type="sibTrans" cxnId="{787E65C4-CED0-470C-B9FB-95D026EE71F0}">
      <dgm:prSet/>
      <dgm:spPr/>
      <dgm:t>
        <a:bodyPr/>
        <a:lstStyle/>
        <a:p>
          <a:endParaRPr lang="ru-RU"/>
        </a:p>
      </dgm:t>
    </dgm:pt>
    <dgm:pt modelId="{5454FD3F-5521-47D7-89CD-8FEF03CA69B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50" dirty="0" smtClean="0"/>
            <a:t>Предоставление информации по </a:t>
          </a:r>
          <a:r>
            <a:rPr lang="ru-RU" sz="1450" spc="-40" baseline="0" dirty="0" smtClean="0"/>
            <a:t>соглашениям</a:t>
          </a:r>
          <a:br>
            <a:rPr lang="ru-RU" sz="1450" spc="-40" baseline="0" dirty="0" smtClean="0"/>
          </a:br>
          <a:r>
            <a:rPr lang="ru-RU" sz="1450" spc="-40" baseline="0" dirty="0" smtClean="0"/>
            <a:t>об информационном взаимодействии </a:t>
          </a:r>
          <a:endParaRPr lang="ru-RU" sz="1450" spc="-40" baseline="0" dirty="0"/>
        </a:p>
      </dgm:t>
    </dgm:pt>
    <dgm:pt modelId="{BDC3C4E5-F290-4E3C-841F-150E110A0D11}" type="parTrans" cxnId="{E2EE4AD2-CF38-4237-A454-0E181CCE890F}">
      <dgm:prSet/>
      <dgm:spPr/>
      <dgm:t>
        <a:bodyPr/>
        <a:lstStyle/>
        <a:p>
          <a:endParaRPr lang="ru-RU"/>
        </a:p>
      </dgm:t>
    </dgm:pt>
    <dgm:pt modelId="{D4F8FA6C-C011-4A99-B0D2-CB27F3F287AC}" type="sibTrans" cxnId="{E2EE4AD2-CF38-4237-A454-0E181CCE890F}">
      <dgm:prSet/>
      <dgm:spPr/>
      <dgm:t>
        <a:bodyPr/>
        <a:lstStyle/>
        <a:p>
          <a:endParaRPr lang="ru-RU"/>
        </a:p>
      </dgm:t>
    </dgm:pt>
    <dgm:pt modelId="{B3F8A7AC-5DBB-4206-81E1-5198216F38A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50" dirty="0" smtClean="0"/>
            <a:t>Ответы на  разовые </a:t>
          </a:r>
          <a:r>
            <a:rPr lang="ru-RU" sz="1450" spc="-40" baseline="0" dirty="0" smtClean="0"/>
            <a:t>обращения </a:t>
          </a:r>
          <a:r>
            <a:rPr lang="ru-RU" sz="1450" dirty="0" smtClean="0"/>
            <a:t>граждан и организаций</a:t>
          </a:r>
          <a:endParaRPr lang="ru-RU" sz="1450" dirty="0"/>
        </a:p>
      </dgm:t>
    </dgm:pt>
    <dgm:pt modelId="{944C6C91-4AF1-4C05-9586-12965F2F1A2A}" type="parTrans" cxnId="{BFE382D9-98D0-43F5-BE81-CE6F9347DDB0}">
      <dgm:prSet/>
      <dgm:spPr/>
      <dgm:t>
        <a:bodyPr/>
        <a:lstStyle/>
        <a:p>
          <a:endParaRPr lang="ru-RU"/>
        </a:p>
      </dgm:t>
    </dgm:pt>
    <dgm:pt modelId="{85A2AAF9-474F-4183-8683-C4E62C7F9E10}" type="sibTrans" cxnId="{BFE382D9-98D0-43F5-BE81-CE6F9347DDB0}">
      <dgm:prSet/>
      <dgm:spPr/>
      <dgm:t>
        <a:bodyPr/>
        <a:lstStyle/>
        <a:p>
          <a:endParaRPr lang="ru-RU"/>
        </a:p>
      </dgm:t>
    </dgm:pt>
    <dgm:pt modelId="{B4662099-74C4-437C-A99C-3F69C3FD048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50" dirty="0" smtClean="0"/>
            <a:t>Размещение </a:t>
          </a:r>
          <a:r>
            <a:rPr lang="ru-RU" sz="1450" spc="-40" baseline="0" dirty="0" smtClean="0"/>
            <a:t>информации</a:t>
          </a:r>
          <a:r>
            <a:rPr lang="ru-RU" sz="1450" dirty="0" smtClean="0"/>
            <a:t> на интернет-портале</a:t>
          </a:r>
          <a:endParaRPr lang="ru-RU" sz="1450" dirty="0"/>
        </a:p>
      </dgm:t>
    </dgm:pt>
    <dgm:pt modelId="{20094114-F050-459C-B2E8-F22556138200}" type="parTrans" cxnId="{EB6D1433-5CEE-4592-9F66-190CB9EAFFA5}">
      <dgm:prSet/>
      <dgm:spPr/>
      <dgm:t>
        <a:bodyPr/>
        <a:lstStyle/>
        <a:p>
          <a:endParaRPr lang="ru-RU"/>
        </a:p>
      </dgm:t>
    </dgm:pt>
    <dgm:pt modelId="{315A0027-E5AA-4F5C-B28F-38349EDF71C7}" type="sibTrans" cxnId="{EB6D1433-5CEE-4592-9F66-190CB9EAFFA5}">
      <dgm:prSet/>
      <dgm:spPr/>
      <dgm:t>
        <a:bodyPr/>
        <a:lstStyle/>
        <a:p>
          <a:endParaRPr lang="ru-RU"/>
        </a:p>
      </dgm:t>
    </dgm:pt>
    <dgm:pt modelId="{3138EDC3-110F-4BCF-8AFD-3C25B49308B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50" dirty="0" smtClean="0"/>
            <a:t>Оказание услуг  по  договорам и контрактам  на </a:t>
          </a:r>
          <a:r>
            <a:rPr lang="ru-RU" sz="1450" spc="-40" baseline="0" dirty="0" smtClean="0"/>
            <a:t>коммерческой</a:t>
          </a:r>
          <a:r>
            <a:rPr lang="ru-RU" sz="1450" dirty="0" smtClean="0"/>
            <a:t> основе</a:t>
          </a:r>
          <a:endParaRPr lang="ru-RU" sz="1450" dirty="0"/>
        </a:p>
      </dgm:t>
    </dgm:pt>
    <dgm:pt modelId="{1D49F570-AB86-490F-AA78-DF4B418940E2}" type="parTrans" cxnId="{D98EA384-F877-47E1-8CD6-5A7F77CDF485}">
      <dgm:prSet/>
      <dgm:spPr/>
      <dgm:t>
        <a:bodyPr/>
        <a:lstStyle/>
        <a:p>
          <a:endParaRPr lang="ru-RU"/>
        </a:p>
      </dgm:t>
    </dgm:pt>
    <dgm:pt modelId="{FF12F0EF-BAA9-4683-9A6A-844701ABD56C}" type="sibTrans" cxnId="{D98EA384-F877-47E1-8CD6-5A7F77CDF485}">
      <dgm:prSet/>
      <dgm:spPr/>
      <dgm:t>
        <a:bodyPr/>
        <a:lstStyle/>
        <a:p>
          <a:endParaRPr lang="ru-RU"/>
        </a:p>
      </dgm:t>
    </dgm:pt>
    <dgm:pt modelId="{74C38E81-7942-4642-9B93-B42F38C96E46}" type="pres">
      <dgm:prSet presAssocID="{9DD6538F-3DE4-4184-9D90-B8AA18FFFC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E3B54A-E626-4A0E-95F3-FFFC53E2EAC1}" type="pres">
      <dgm:prSet presAssocID="{9D8FC451-76CE-461B-B049-A19D2C088FC3}" presName="centerShape" presStyleLbl="node0" presStyleIdx="0" presStyleCnt="1" custScaleX="140191" custScaleY="136472" custLinFactNeighborX="439" custLinFactNeighborY="-261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1944AFA-6595-4CF3-90F2-0FDFE6F1DB72}" type="pres">
      <dgm:prSet presAssocID="{BDC3C4E5-F290-4E3C-841F-150E110A0D1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CBD23F0-B038-437D-B96C-4C2411286600}" type="pres">
      <dgm:prSet presAssocID="{BDC3C4E5-F290-4E3C-841F-150E110A0D1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A1E6628-BAB8-4DF7-9C1E-8091586C4C5C}" type="pres">
      <dgm:prSet presAssocID="{5454FD3F-5521-47D7-89CD-8FEF03CA69BD}" presName="node" presStyleLbl="node1" presStyleIdx="0" presStyleCnt="4" custScaleX="139538" custScaleY="130711" custRadScaleRad="128809" custRadScaleInc="-2935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58EBE11-35F8-4F95-B042-B65B73EC6ED3}" type="pres">
      <dgm:prSet presAssocID="{944C6C91-4AF1-4C05-9586-12965F2F1A2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32BE3F5-91F8-4EA2-A6E0-0AF2BD1A8908}" type="pres">
      <dgm:prSet presAssocID="{944C6C91-4AF1-4C05-9586-12965F2F1A2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2B37F91-4225-4BC4-BE07-A0E9A8227CBD}" type="pres">
      <dgm:prSet presAssocID="{B3F8A7AC-5DBB-4206-81E1-5198216F38A7}" presName="node" presStyleLbl="node1" presStyleIdx="1" presStyleCnt="4" custScaleX="135197" custScaleY="131635" custRadScaleRad="131808" custRadScaleInc="938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FE8C29A-4D54-4278-8211-427722D82436}" type="pres">
      <dgm:prSet presAssocID="{20094114-F050-459C-B2E8-F22556138200}" presName="parTrans" presStyleLbl="sibTrans2D1" presStyleIdx="2" presStyleCnt="4" custLinFactNeighborX="3368" custLinFactNeighborY="-3716"/>
      <dgm:spPr/>
      <dgm:t>
        <a:bodyPr/>
        <a:lstStyle/>
        <a:p>
          <a:endParaRPr lang="ru-RU"/>
        </a:p>
      </dgm:t>
    </dgm:pt>
    <dgm:pt modelId="{92887E1C-366E-42AE-BE5C-DFE76B4D846B}" type="pres">
      <dgm:prSet presAssocID="{20094114-F050-459C-B2E8-F2255613820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70065AA-C64C-44C4-A5E5-F4AEAF096F9C}" type="pres">
      <dgm:prSet presAssocID="{B4662099-74C4-437C-A99C-3F69C3FD0485}" presName="node" presStyleLbl="node1" presStyleIdx="2" presStyleCnt="4" custScaleX="130857" custScaleY="124400" custRadScaleRad="148251" custRadScaleInc="2985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19F5930-4AB6-42D2-A44B-D8D57793A5F9}" type="pres">
      <dgm:prSet presAssocID="{1D49F570-AB86-490F-AA78-DF4B418940E2}" presName="parTrans" presStyleLbl="sibTrans2D1" presStyleIdx="3" presStyleCnt="4" custLinFactNeighborX="-3870"/>
      <dgm:spPr/>
      <dgm:t>
        <a:bodyPr/>
        <a:lstStyle/>
        <a:p>
          <a:endParaRPr lang="ru-RU"/>
        </a:p>
      </dgm:t>
    </dgm:pt>
    <dgm:pt modelId="{BB438EF2-7871-453D-A9F5-1F5CDF48D4E5}" type="pres">
      <dgm:prSet presAssocID="{1D49F570-AB86-490F-AA78-DF4B418940E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D931895-D127-4D39-82CC-F4BBC7F4106F}" type="pres">
      <dgm:prSet presAssocID="{3138EDC3-110F-4BCF-8AFD-3C25B49308B1}" presName="node" presStyleLbl="node1" presStyleIdx="3" presStyleCnt="4" custScaleX="127633" custScaleY="121157" custRadScaleRad="138960" custRadScaleInc="3056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98EA384-F877-47E1-8CD6-5A7F77CDF485}" srcId="{9D8FC451-76CE-461B-B049-A19D2C088FC3}" destId="{3138EDC3-110F-4BCF-8AFD-3C25B49308B1}" srcOrd="3" destOrd="0" parTransId="{1D49F570-AB86-490F-AA78-DF4B418940E2}" sibTransId="{FF12F0EF-BAA9-4683-9A6A-844701ABD56C}"/>
    <dgm:cxn modelId="{11FB2C66-D213-42D9-996B-C0409C28D7EB}" type="presOf" srcId="{BDC3C4E5-F290-4E3C-841F-150E110A0D11}" destId="{A1944AFA-6595-4CF3-90F2-0FDFE6F1DB72}" srcOrd="0" destOrd="0" presId="urn:microsoft.com/office/officeart/2005/8/layout/radial5"/>
    <dgm:cxn modelId="{CF0FE54E-D418-4BDC-B957-04B739CECF82}" type="presOf" srcId="{5454FD3F-5521-47D7-89CD-8FEF03CA69BD}" destId="{AA1E6628-BAB8-4DF7-9C1E-8091586C4C5C}" srcOrd="0" destOrd="0" presId="urn:microsoft.com/office/officeart/2005/8/layout/radial5"/>
    <dgm:cxn modelId="{44DEC6C7-9190-4D82-9D8A-D0DC25972ECF}" type="presOf" srcId="{BDC3C4E5-F290-4E3C-841F-150E110A0D11}" destId="{8CBD23F0-B038-437D-B96C-4C2411286600}" srcOrd="1" destOrd="0" presId="urn:microsoft.com/office/officeart/2005/8/layout/radial5"/>
    <dgm:cxn modelId="{BFE382D9-98D0-43F5-BE81-CE6F9347DDB0}" srcId="{9D8FC451-76CE-461B-B049-A19D2C088FC3}" destId="{B3F8A7AC-5DBB-4206-81E1-5198216F38A7}" srcOrd="1" destOrd="0" parTransId="{944C6C91-4AF1-4C05-9586-12965F2F1A2A}" sibTransId="{85A2AAF9-474F-4183-8683-C4E62C7F9E10}"/>
    <dgm:cxn modelId="{B8933901-9475-4362-88C7-93D0ED133B46}" type="presOf" srcId="{20094114-F050-459C-B2E8-F22556138200}" destId="{92887E1C-366E-42AE-BE5C-DFE76B4D846B}" srcOrd="1" destOrd="0" presId="urn:microsoft.com/office/officeart/2005/8/layout/radial5"/>
    <dgm:cxn modelId="{5D091FB7-E54B-4F23-A05C-D7D871BAA936}" type="presOf" srcId="{3138EDC3-110F-4BCF-8AFD-3C25B49308B1}" destId="{BD931895-D127-4D39-82CC-F4BBC7F4106F}" srcOrd="0" destOrd="0" presId="urn:microsoft.com/office/officeart/2005/8/layout/radial5"/>
    <dgm:cxn modelId="{F83C7595-28A9-4878-AEB5-267B7D3D41B9}" type="presOf" srcId="{1D49F570-AB86-490F-AA78-DF4B418940E2}" destId="{A19F5930-4AB6-42D2-A44B-D8D57793A5F9}" srcOrd="0" destOrd="0" presId="urn:microsoft.com/office/officeart/2005/8/layout/radial5"/>
    <dgm:cxn modelId="{AD23BBF3-2F3F-488A-B30A-12975EB9AFEA}" type="presOf" srcId="{B3F8A7AC-5DBB-4206-81E1-5198216F38A7}" destId="{62B37F91-4225-4BC4-BE07-A0E9A8227CBD}" srcOrd="0" destOrd="0" presId="urn:microsoft.com/office/officeart/2005/8/layout/radial5"/>
    <dgm:cxn modelId="{C8C7B523-46CA-4E15-B680-8D1C95187E8C}" type="presOf" srcId="{9D8FC451-76CE-461B-B049-A19D2C088FC3}" destId="{B7E3B54A-E626-4A0E-95F3-FFFC53E2EAC1}" srcOrd="0" destOrd="0" presId="urn:microsoft.com/office/officeart/2005/8/layout/radial5"/>
    <dgm:cxn modelId="{0E00B3B2-DDD7-426E-95B3-4C30C1650BCF}" type="presOf" srcId="{9DD6538F-3DE4-4184-9D90-B8AA18FFFC9E}" destId="{74C38E81-7942-4642-9B93-B42F38C96E46}" srcOrd="0" destOrd="0" presId="urn:microsoft.com/office/officeart/2005/8/layout/radial5"/>
    <dgm:cxn modelId="{7DF1CB10-FF44-4974-A646-A196185D14FF}" type="presOf" srcId="{944C6C91-4AF1-4C05-9586-12965F2F1A2A}" destId="{932BE3F5-91F8-4EA2-A6E0-0AF2BD1A8908}" srcOrd="1" destOrd="0" presId="urn:microsoft.com/office/officeart/2005/8/layout/radial5"/>
    <dgm:cxn modelId="{18BA281D-508F-4618-B3CB-7189F9A3A66C}" type="presOf" srcId="{944C6C91-4AF1-4C05-9586-12965F2F1A2A}" destId="{158EBE11-35F8-4F95-B042-B65B73EC6ED3}" srcOrd="0" destOrd="0" presId="urn:microsoft.com/office/officeart/2005/8/layout/radial5"/>
    <dgm:cxn modelId="{787E65C4-CED0-470C-B9FB-95D026EE71F0}" srcId="{9DD6538F-3DE4-4184-9D90-B8AA18FFFC9E}" destId="{9D8FC451-76CE-461B-B049-A19D2C088FC3}" srcOrd="0" destOrd="0" parTransId="{2AEFB60C-3EB1-41DD-A23F-BA4895360442}" sibTransId="{7455556B-5853-4B59-A0E1-C8F4758391B7}"/>
    <dgm:cxn modelId="{EB6D1433-5CEE-4592-9F66-190CB9EAFFA5}" srcId="{9D8FC451-76CE-461B-B049-A19D2C088FC3}" destId="{B4662099-74C4-437C-A99C-3F69C3FD0485}" srcOrd="2" destOrd="0" parTransId="{20094114-F050-459C-B2E8-F22556138200}" sibTransId="{315A0027-E5AA-4F5C-B28F-38349EDF71C7}"/>
    <dgm:cxn modelId="{E2EE4AD2-CF38-4237-A454-0E181CCE890F}" srcId="{9D8FC451-76CE-461B-B049-A19D2C088FC3}" destId="{5454FD3F-5521-47D7-89CD-8FEF03CA69BD}" srcOrd="0" destOrd="0" parTransId="{BDC3C4E5-F290-4E3C-841F-150E110A0D11}" sibTransId="{D4F8FA6C-C011-4A99-B0D2-CB27F3F287AC}"/>
    <dgm:cxn modelId="{DBE58112-C27C-4138-8F61-644CA7E7CA27}" type="presOf" srcId="{20094114-F050-459C-B2E8-F22556138200}" destId="{3FE8C29A-4D54-4278-8211-427722D82436}" srcOrd="0" destOrd="0" presId="urn:microsoft.com/office/officeart/2005/8/layout/radial5"/>
    <dgm:cxn modelId="{A6BC9772-4E7B-405B-AA8B-D3B09C03F9D7}" type="presOf" srcId="{B4662099-74C4-437C-A99C-3F69C3FD0485}" destId="{170065AA-C64C-44C4-A5E5-F4AEAF096F9C}" srcOrd="0" destOrd="0" presId="urn:microsoft.com/office/officeart/2005/8/layout/radial5"/>
    <dgm:cxn modelId="{89E372F6-D75C-4CCE-89C1-78C8FE417460}" type="presOf" srcId="{1D49F570-AB86-490F-AA78-DF4B418940E2}" destId="{BB438EF2-7871-453D-A9F5-1F5CDF48D4E5}" srcOrd="1" destOrd="0" presId="urn:microsoft.com/office/officeart/2005/8/layout/radial5"/>
    <dgm:cxn modelId="{4AB31E6E-3F68-456E-A36C-A8AEF5EBB198}" type="presParOf" srcId="{74C38E81-7942-4642-9B93-B42F38C96E46}" destId="{B7E3B54A-E626-4A0E-95F3-FFFC53E2EAC1}" srcOrd="0" destOrd="0" presId="urn:microsoft.com/office/officeart/2005/8/layout/radial5"/>
    <dgm:cxn modelId="{16BB6F80-7EBB-49E7-838A-8F8771F2ECEA}" type="presParOf" srcId="{74C38E81-7942-4642-9B93-B42F38C96E46}" destId="{A1944AFA-6595-4CF3-90F2-0FDFE6F1DB72}" srcOrd="1" destOrd="0" presId="urn:microsoft.com/office/officeart/2005/8/layout/radial5"/>
    <dgm:cxn modelId="{9E7B4C95-0B04-4565-8279-F9A78B3C7B67}" type="presParOf" srcId="{A1944AFA-6595-4CF3-90F2-0FDFE6F1DB72}" destId="{8CBD23F0-B038-437D-B96C-4C2411286600}" srcOrd="0" destOrd="0" presId="urn:microsoft.com/office/officeart/2005/8/layout/radial5"/>
    <dgm:cxn modelId="{9564E453-43E7-4E4B-A911-6943D5AAC414}" type="presParOf" srcId="{74C38E81-7942-4642-9B93-B42F38C96E46}" destId="{AA1E6628-BAB8-4DF7-9C1E-8091586C4C5C}" srcOrd="2" destOrd="0" presId="urn:microsoft.com/office/officeart/2005/8/layout/radial5"/>
    <dgm:cxn modelId="{274BE6A2-D08C-41FA-A1F1-CBA2E81CE5F0}" type="presParOf" srcId="{74C38E81-7942-4642-9B93-B42F38C96E46}" destId="{158EBE11-35F8-4F95-B042-B65B73EC6ED3}" srcOrd="3" destOrd="0" presId="urn:microsoft.com/office/officeart/2005/8/layout/radial5"/>
    <dgm:cxn modelId="{5BD6DF65-BA98-482A-BCBF-6C1D4C4495F0}" type="presParOf" srcId="{158EBE11-35F8-4F95-B042-B65B73EC6ED3}" destId="{932BE3F5-91F8-4EA2-A6E0-0AF2BD1A8908}" srcOrd="0" destOrd="0" presId="urn:microsoft.com/office/officeart/2005/8/layout/radial5"/>
    <dgm:cxn modelId="{C2008B51-E15E-4D39-8A14-2F0414ED9A7A}" type="presParOf" srcId="{74C38E81-7942-4642-9B93-B42F38C96E46}" destId="{62B37F91-4225-4BC4-BE07-A0E9A8227CBD}" srcOrd="4" destOrd="0" presId="urn:microsoft.com/office/officeart/2005/8/layout/radial5"/>
    <dgm:cxn modelId="{28074B19-72E7-4F6A-A61F-B84CD6F79F26}" type="presParOf" srcId="{74C38E81-7942-4642-9B93-B42F38C96E46}" destId="{3FE8C29A-4D54-4278-8211-427722D82436}" srcOrd="5" destOrd="0" presId="urn:microsoft.com/office/officeart/2005/8/layout/radial5"/>
    <dgm:cxn modelId="{5AA25420-376D-4D25-BB7C-F31594C4D084}" type="presParOf" srcId="{3FE8C29A-4D54-4278-8211-427722D82436}" destId="{92887E1C-366E-42AE-BE5C-DFE76B4D846B}" srcOrd="0" destOrd="0" presId="urn:microsoft.com/office/officeart/2005/8/layout/radial5"/>
    <dgm:cxn modelId="{1FA64D32-C0C0-4277-A1E6-2CDB398E04D6}" type="presParOf" srcId="{74C38E81-7942-4642-9B93-B42F38C96E46}" destId="{170065AA-C64C-44C4-A5E5-F4AEAF096F9C}" srcOrd="6" destOrd="0" presId="urn:microsoft.com/office/officeart/2005/8/layout/radial5"/>
    <dgm:cxn modelId="{98F79064-E75A-4C91-A73E-E1B8700EFF0E}" type="presParOf" srcId="{74C38E81-7942-4642-9B93-B42F38C96E46}" destId="{A19F5930-4AB6-42D2-A44B-D8D57793A5F9}" srcOrd="7" destOrd="0" presId="urn:microsoft.com/office/officeart/2005/8/layout/radial5"/>
    <dgm:cxn modelId="{E27F9F48-CED0-46D2-9005-91524634A7C5}" type="presParOf" srcId="{A19F5930-4AB6-42D2-A44B-D8D57793A5F9}" destId="{BB438EF2-7871-453D-A9F5-1F5CDF48D4E5}" srcOrd="0" destOrd="0" presId="urn:microsoft.com/office/officeart/2005/8/layout/radial5"/>
    <dgm:cxn modelId="{D342169D-52ED-4EDE-B3CB-4A5C687062E6}" type="presParOf" srcId="{74C38E81-7942-4642-9B93-B42F38C96E46}" destId="{BD931895-D127-4D39-82CC-F4BBC7F4106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FCA1E-D7BC-48CF-B7DF-3E8704D5BDE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052BDC-3EA1-4CDC-BBE0-2B4DA9A1B716}" type="pres">
      <dgm:prSet presAssocID="{458FCA1E-D7BC-48CF-B7DF-3E8704D5BD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6A7F9-0DD4-4227-A48E-3CD1C8D8E62B}" type="presOf" srcId="{458FCA1E-D7BC-48CF-B7DF-3E8704D5BDE2}" destId="{B2052BDC-3EA1-4CDC-BBE0-2B4DA9A1B71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E3B54A-E626-4A0E-95F3-FFFC53E2EAC1}">
      <dsp:nvSpPr>
        <dsp:cNvPr id="0" name=""/>
        <dsp:cNvSpPr/>
      </dsp:nvSpPr>
      <dsp:spPr>
        <a:xfrm>
          <a:off x="1736205" y="1504303"/>
          <a:ext cx="1642217" cy="159865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Работа с </a:t>
          </a:r>
          <a:r>
            <a:rPr lang="ru-RU" sz="1450" kern="1200" dirty="0" err="1" smtClean="0"/>
            <a:t>пользова-телями</a:t>
          </a:r>
          <a:r>
            <a:rPr lang="ru-RU" sz="1450" kern="1200" dirty="0" smtClean="0"/>
            <a:t> статистической информации</a:t>
          </a:r>
          <a:endParaRPr lang="ru-RU" sz="1450" kern="1200" dirty="0"/>
        </a:p>
      </dsp:txBody>
      <dsp:txXfrm>
        <a:off x="1736205" y="1504303"/>
        <a:ext cx="1642217" cy="1598652"/>
      </dsp:txXfrm>
    </dsp:sp>
    <dsp:sp modelId="{A1944AFA-6595-4CF3-90F2-0FDFE6F1DB72}">
      <dsp:nvSpPr>
        <dsp:cNvPr id="0" name=""/>
        <dsp:cNvSpPr/>
      </dsp:nvSpPr>
      <dsp:spPr>
        <a:xfrm rot="8190088">
          <a:off x="1555001" y="2873716"/>
          <a:ext cx="356016" cy="424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8190088">
        <a:off x="1555001" y="2873716"/>
        <a:ext cx="356016" cy="424219"/>
      </dsp:txXfrm>
    </dsp:sp>
    <dsp:sp modelId="{AA1E6628-BAB8-4DF7-9C1E-8091586C4C5C}">
      <dsp:nvSpPr>
        <dsp:cNvPr id="0" name=""/>
        <dsp:cNvSpPr/>
      </dsp:nvSpPr>
      <dsp:spPr>
        <a:xfrm>
          <a:off x="0" y="3088822"/>
          <a:ext cx="1741020" cy="163088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50" kern="1200" dirty="0" smtClean="0"/>
            <a:t>Предоставление информации по </a:t>
          </a:r>
          <a:r>
            <a:rPr lang="ru-RU" sz="1450" kern="1200" spc="-40" baseline="0" dirty="0" smtClean="0"/>
            <a:t>соглашениям</a:t>
          </a:r>
          <a:br>
            <a:rPr lang="ru-RU" sz="1450" kern="1200" spc="-40" baseline="0" dirty="0" smtClean="0"/>
          </a:br>
          <a:r>
            <a:rPr lang="ru-RU" sz="1450" kern="1200" spc="-40" baseline="0" dirty="0" smtClean="0"/>
            <a:t>об информационном взаимодействии </a:t>
          </a:r>
          <a:endParaRPr lang="ru-RU" sz="1450" kern="1200" spc="-40" baseline="0" dirty="0"/>
        </a:p>
      </dsp:txBody>
      <dsp:txXfrm>
        <a:off x="0" y="3088822"/>
        <a:ext cx="1741020" cy="1630885"/>
      </dsp:txXfrm>
    </dsp:sp>
    <dsp:sp modelId="{158EBE11-35F8-4F95-B042-B65B73EC6ED3}">
      <dsp:nvSpPr>
        <dsp:cNvPr id="0" name=""/>
        <dsp:cNvSpPr/>
      </dsp:nvSpPr>
      <dsp:spPr>
        <a:xfrm rot="2632739">
          <a:off x="3200947" y="2889614"/>
          <a:ext cx="372636" cy="424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632739">
        <a:off x="3200947" y="2889614"/>
        <a:ext cx="372636" cy="424219"/>
      </dsp:txXfrm>
    </dsp:sp>
    <dsp:sp modelId="{62B37F91-4225-4BC4-BE07-A0E9A8227CBD}">
      <dsp:nvSpPr>
        <dsp:cNvPr id="0" name=""/>
        <dsp:cNvSpPr/>
      </dsp:nvSpPr>
      <dsp:spPr>
        <a:xfrm>
          <a:off x="3404925" y="3108552"/>
          <a:ext cx="1686857" cy="164241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Ответы на  разовые </a:t>
          </a:r>
          <a:r>
            <a:rPr lang="ru-RU" sz="1450" kern="1200" spc="-40" baseline="0" dirty="0" smtClean="0"/>
            <a:t>обращения </a:t>
          </a:r>
          <a:r>
            <a:rPr lang="ru-RU" sz="1450" kern="1200" dirty="0" smtClean="0"/>
            <a:t>граждан и организаций</a:t>
          </a:r>
          <a:endParaRPr lang="ru-RU" sz="1450" kern="1200" dirty="0"/>
        </a:p>
      </dsp:txBody>
      <dsp:txXfrm>
        <a:off x="3404925" y="3108552"/>
        <a:ext cx="1686857" cy="1642414"/>
      </dsp:txXfrm>
    </dsp:sp>
    <dsp:sp modelId="{3FE8C29A-4D54-4278-8211-427722D82436}">
      <dsp:nvSpPr>
        <dsp:cNvPr id="0" name=""/>
        <dsp:cNvSpPr/>
      </dsp:nvSpPr>
      <dsp:spPr>
        <a:xfrm rot="13275867">
          <a:off x="1515146" y="1314568"/>
          <a:ext cx="374508" cy="424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3275867">
        <a:off x="1515146" y="1314568"/>
        <a:ext cx="374508" cy="424219"/>
      </dsp:txXfrm>
    </dsp:sp>
    <dsp:sp modelId="{170065AA-C64C-44C4-A5E5-F4AEAF096F9C}">
      <dsp:nvSpPr>
        <dsp:cNvPr id="0" name=""/>
        <dsp:cNvSpPr/>
      </dsp:nvSpPr>
      <dsp:spPr>
        <a:xfrm>
          <a:off x="0" y="0"/>
          <a:ext cx="1632707" cy="155214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Размещение </a:t>
          </a:r>
          <a:r>
            <a:rPr lang="ru-RU" sz="1450" kern="1200" spc="-40" baseline="0" dirty="0" smtClean="0"/>
            <a:t>информации</a:t>
          </a:r>
          <a:r>
            <a:rPr lang="ru-RU" sz="1450" kern="1200" dirty="0" smtClean="0"/>
            <a:t> на интернет-портале</a:t>
          </a:r>
          <a:endParaRPr lang="ru-RU" sz="1450" kern="1200" dirty="0"/>
        </a:p>
      </dsp:txBody>
      <dsp:txXfrm>
        <a:off x="0" y="0"/>
        <a:ext cx="1632707" cy="1552143"/>
      </dsp:txXfrm>
    </dsp:sp>
    <dsp:sp modelId="{A19F5930-4AB6-42D2-A44B-D8D57793A5F9}">
      <dsp:nvSpPr>
        <dsp:cNvPr id="0" name=""/>
        <dsp:cNvSpPr/>
      </dsp:nvSpPr>
      <dsp:spPr>
        <a:xfrm rot="19137171">
          <a:off x="3230918" y="1314203"/>
          <a:ext cx="406743" cy="424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9137171">
        <a:off x="3230918" y="1314203"/>
        <a:ext cx="406743" cy="424219"/>
      </dsp:txXfrm>
    </dsp:sp>
    <dsp:sp modelId="{BD931895-D127-4D39-82CC-F4BBC7F4106F}">
      <dsp:nvSpPr>
        <dsp:cNvPr id="0" name=""/>
        <dsp:cNvSpPr/>
      </dsp:nvSpPr>
      <dsp:spPr>
        <a:xfrm>
          <a:off x="3538636" y="8"/>
          <a:ext cx="1592481" cy="151168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Оказание услуг  по  договорам и контрактам  на </a:t>
          </a:r>
          <a:r>
            <a:rPr lang="ru-RU" sz="1450" kern="1200" spc="-40" baseline="0" dirty="0" smtClean="0"/>
            <a:t>коммерческой</a:t>
          </a:r>
          <a:r>
            <a:rPr lang="ru-RU" sz="1450" kern="1200" dirty="0" smtClean="0"/>
            <a:t> основе</a:t>
          </a:r>
          <a:endParaRPr lang="ru-RU" sz="1450" kern="1200" dirty="0"/>
        </a:p>
      </dsp:txBody>
      <dsp:txXfrm>
        <a:off x="3538636" y="8"/>
        <a:ext cx="1592481" cy="1511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1236663"/>
            <a:ext cx="5935662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62679"/>
            <a:ext cx="5335270" cy="3896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6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6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9A%D0%B0%D1%80%D1%82%D0%B8%D0%BD%D0%BA%D0%B0%20%D1%81%D0%B4%D0%B0%D1%87%D0%B8%20%D0%BE%D1%82%D1%87%D0%B5%D1%82%D0%BD%D0%BE%D1%81%D1%82%D0%B8%20&amp;img_url=http://m.orb.ru/photo/110/6/f/6fd0e0526d9d0ccf474e886616e439d4/xl.jpg&amp;pos=16&amp;rpt=simage&amp;_=1456452842728" TargetMode="External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hyperlink" Target="https://yandex.ru/images/search?text=%D0%9A%D0%B0%D1%80%D1%82%D0%B8%D0%BD%D0%BA%D0%B0%20%D1%81%D0%B4%D0%B0%D1%87%D0%B8%20%D0%BE%D1%82%D1%87%D0%B5%D1%82%D0%BD%D0%BE%D1%81%D1%82%D0%B8%20&amp;img_url=http://sbis45-ru.1gb.ru/images/otchetnost.jpg&amp;pos=4&amp;rpt=simage&amp;_=1456452842728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hyperlink" Target="https://yandex.ru/images/search?p=9&amp;text=%D0%9A%D0%B0%D1%80%D1%82%D0%B8%D0%BD%D0%BA%D0%B0%20%D1%81%D0%B4%D0%B0%D1%87%D0%B8%20%D0%BE%D1%82%D1%87%D0%B5%D1%82%D0%BD%D0%BE%D1%81%D1%82%D0%B8&amp;img_url=http://39.img.avito.st/640x480/573148839.jpg&amp;pos=276&amp;rpt=simage&amp;_=14564537209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0924" y="3845860"/>
            <a:ext cx="7112876" cy="1311128"/>
          </a:xfrm>
        </p:spPr>
        <p:txBody>
          <a:bodyPr/>
          <a:lstStyle/>
          <a:p>
            <a:r>
              <a:rPr lang="ru-RU" sz="4400" dirty="0" smtClean="0"/>
              <a:t>Об итогах работы </a:t>
            </a:r>
            <a:r>
              <a:rPr lang="en-US" sz="4400" dirty="0" smtClean="0"/>
              <a:t> </a:t>
            </a:r>
            <a:r>
              <a:rPr lang="ru-RU" sz="4400" dirty="0" smtClean="0"/>
              <a:t>Камчатстата за 2020 год  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677621"/>
          </a:xfrm>
        </p:spPr>
        <p:txBody>
          <a:bodyPr/>
          <a:lstStyle/>
          <a:p>
            <a:r>
              <a:rPr lang="ru-RU" sz="2400" dirty="0" smtClean="0"/>
              <a:t>Петропавловск-Камчатский</a:t>
            </a:r>
            <a:br>
              <a:rPr lang="ru-RU" sz="2400" dirty="0" smtClean="0"/>
            </a:br>
            <a:r>
              <a:rPr lang="ru-RU" sz="2400" dirty="0" smtClean="0"/>
              <a:t>4 февраля 2021 года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5026" y="1580976"/>
            <a:ext cx="4501492" cy="3395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400" dirty="0" smtClean="0"/>
              <a:t>02. Информационно-статистическое обслуживание. Взаимодействие с органами власти и управления.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xmlns="" val="138908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583215"/>
          </a:xfrm>
        </p:spPr>
        <p:txBody>
          <a:bodyPr/>
          <a:lstStyle/>
          <a:p>
            <a:r>
              <a:rPr lang="ru-RU" dirty="0" smtClean="0"/>
              <a:t>Информационное обеспечение в 2020 году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2380592"/>
            <a:ext cx="8310783" cy="39750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30" name="Схема 29"/>
          <p:cNvGraphicFramePr/>
          <p:nvPr/>
        </p:nvGraphicFramePr>
        <p:xfrm>
          <a:off x="292220" y="1387366"/>
          <a:ext cx="5131118" cy="475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6193705"/>
              </p:ext>
            </p:extLst>
          </p:nvPr>
        </p:nvGraphicFramePr>
        <p:xfrm>
          <a:off x="6167914" y="2149113"/>
          <a:ext cx="5675462" cy="404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321972" y="1387366"/>
            <a:ext cx="518520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Оказано государственных услуг  по предоставлению </a:t>
            </a:r>
            <a:b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статистической информации,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единиц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646277"/>
          </a:xfrm>
        </p:spPr>
        <p:txBody>
          <a:bodyPr/>
          <a:lstStyle/>
          <a:p>
            <a:r>
              <a:rPr lang="ru-RU" dirty="0" smtClean="0"/>
              <a:t>Выпуск информационно-статистических изданий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2380592"/>
            <a:ext cx="8310783" cy="39750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6193705"/>
              </p:ext>
            </p:extLst>
          </p:nvPr>
        </p:nvGraphicFramePr>
        <p:xfrm>
          <a:off x="797859" y="1721024"/>
          <a:ext cx="10900031" cy="397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46228" y="1182415"/>
            <a:ext cx="106418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Выпуск информационно-статистических изданий</a:t>
            </a:r>
            <a:r>
              <a:rPr lang="ru-RU" sz="14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единиц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220" y="5701997"/>
            <a:ext cx="114056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Уменьшение количества изданий, выпущенных на коммерческой основе, обусловлено увеличением количества информации, размещенной в открытом доступе на </a:t>
            </a:r>
            <a:r>
              <a:rPr lang="ru-RU" sz="14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интернет-портале</a:t>
            </a:r>
            <a:r>
              <a:rPr lang="ru-RU" sz="14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4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9156" y="536137"/>
            <a:ext cx="11405670" cy="936897"/>
          </a:xfrm>
        </p:spPr>
        <p:txBody>
          <a:bodyPr/>
          <a:lstStyle/>
          <a:p>
            <a:r>
              <a:rPr lang="ru-RU" dirty="0" smtClean="0"/>
              <a:t>Внедренные инновации и лучшие практики при информационном обеспечении в 2020 году</a:t>
            </a: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4" name="Овал 33"/>
          <p:cNvSpPr/>
          <p:nvPr/>
        </p:nvSpPr>
        <p:spPr>
          <a:xfrm>
            <a:off x="504498" y="1639616"/>
            <a:ext cx="10893973" cy="756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chemeClr val="accent1"/>
                </a:solidFill>
              </a:rPr>
              <a:t>Разъяснение методологии и порядка формирования статистической информации в формате теле- и видеоконференцсвязи</a:t>
            </a:r>
            <a:endParaRPr lang="ru-RU" sz="1450" dirty="0">
              <a:solidFill>
                <a:schemeClr val="accent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1986469" y="2285991"/>
            <a:ext cx="394138" cy="472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938475" y="2396360"/>
            <a:ext cx="394138" cy="441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9717055" y="2322769"/>
            <a:ext cx="394138" cy="45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4498" y="2790473"/>
            <a:ext cx="3153102" cy="1592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50" dirty="0" smtClean="0">
                <a:solidFill>
                  <a:schemeClr val="bg1"/>
                </a:solidFill>
              </a:rPr>
              <a:t>участие в работе межведомственных  рабочих групп, комиссий, рабочих совещаний в Правительстве Камчатского края, Прокуратуре Камчатского края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20205" y="2864043"/>
            <a:ext cx="3849513" cy="1613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50" dirty="0" smtClean="0">
                <a:solidFill>
                  <a:schemeClr val="bg1"/>
                </a:solidFill>
              </a:rPr>
              <a:t>проведение экономических занятий для специалистов Отделения по Камчатскому краю Дальневосточного  Главного Управления Центрального банка Российской Федерации, органов местного самоуправления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240344" y="2816745"/>
            <a:ext cx="3373820" cy="1592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50" dirty="0" smtClean="0">
                <a:solidFill>
                  <a:schemeClr val="bg1"/>
                </a:solidFill>
              </a:rPr>
              <a:t>проведение </a:t>
            </a:r>
            <a:r>
              <a:rPr lang="ru-RU" sz="1450" dirty="0" err="1" smtClean="0">
                <a:solidFill>
                  <a:schemeClr val="bg1"/>
                </a:solidFill>
              </a:rPr>
              <a:t>вебинаров</a:t>
            </a:r>
            <a:r>
              <a:rPr lang="ru-RU" sz="1450" dirty="0" smtClean="0">
                <a:solidFill>
                  <a:schemeClr val="bg1"/>
                </a:solidFill>
              </a:rPr>
              <a:t> для специалистов органов исполнительной власти и местного самоуправления (в 2020 году - 4 семинара)</a:t>
            </a:r>
          </a:p>
        </p:txBody>
      </p:sp>
      <p:sp>
        <p:nvSpPr>
          <p:cNvPr id="42" name="Овал 41"/>
          <p:cNvSpPr/>
          <p:nvPr/>
        </p:nvSpPr>
        <p:spPr>
          <a:xfrm>
            <a:off x="830317" y="4614128"/>
            <a:ext cx="10804635" cy="756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chemeClr val="accent1"/>
                </a:solidFill>
              </a:rPr>
              <a:t>Выпуск аналитических обзоров  (с учетом изучения потребностей пользователей - органов государственной власти и местного самоуправления)</a:t>
            </a:r>
            <a:endParaRPr lang="ru-RU" sz="1450" b="1" dirty="0">
              <a:solidFill>
                <a:schemeClr val="accent1"/>
              </a:solidFill>
            </a:endParaRPr>
          </a:p>
        </p:txBody>
      </p:sp>
      <p:sp>
        <p:nvSpPr>
          <p:cNvPr id="45" name="Выгнутая влево стрелка 44"/>
          <p:cNvSpPr/>
          <p:nvPr/>
        </p:nvSpPr>
        <p:spPr>
          <a:xfrm>
            <a:off x="1497470" y="5218369"/>
            <a:ext cx="472966" cy="48873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949709" y="5575795"/>
            <a:ext cx="9701047" cy="58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50" dirty="0" smtClean="0">
                <a:solidFill>
                  <a:schemeClr val="bg1"/>
                </a:solidFill>
              </a:rPr>
              <a:t>в 2020 году выпущено 20 аналитических обзоров по заказу Министерства экономического развития и торговли  Камчатского края (в 2019 году - 21, в 2018 году - 20) </a:t>
            </a:r>
          </a:p>
        </p:txBody>
      </p: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5025" y="804041"/>
            <a:ext cx="4645237" cy="417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400" dirty="0" smtClean="0"/>
              <a:t>03. Взаимодействие со средствами массовой информации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xmlns="" val="138908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646277"/>
          </a:xfrm>
        </p:spPr>
        <p:txBody>
          <a:bodyPr/>
          <a:lstStyle/>
          <a:p>
            <a:r>
              <a:rPr lang="ru-RU" dirty="0" smtClean="0"/>
              <a:t>Сотрудничество со средствами массовой информации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2380592"/>
            <a:ext cx="8310783" cy="39750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3" name="TextBox 32"/>
          <p:cNvSpPr txBox="1"/>
          <p:nvPr/>
        </p:nvSpPr>
        <p:spPr>
          <a:xfrm>
            <a:off x="6022428" y="1056287"/>
            <a:ext cx="52656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статей, пресс-релизов, </a:t>
            </a:r>
            <a:r>
              <a:rPr lang="ru-RU" sz="14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инфографики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подготовленных для средств массовой информации </a:t>
            </a:r>
            <a:b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2020 году, по направлениям статистики, </a:t>
            </a:r>
            <a:b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процентов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219" y="1062589"/>
            <a:ext cx="5477959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статей, пресс-релизов, </a:t>
            </a:r>
            <a:r>
              <a:rPr lang="ru-RU" sz="14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инфографики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подготовленных для средств массовой информации,</a:t>
            </a:r>
            <a:b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единиц</a:t>
            </a:r>
            <a:endParaRPr lang="ru-RU" sz="145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434B3F8B-1279-534A-BDB7-CF2163B29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1721456"/>
              </p:ext>
            </p:extLst>
          </p:nvPr>
        </p:nvGraphicFramePr>
        <p:xfrm>
          <a:off x="646228" y="2175642"/>
          <a:ext cx="4832817" cy="364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5770178" y="2041172"/>
          <a:ext cx="5926936" cy="397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0310" y="3393167"/>
            <a:ext cx="719051" cy="7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646277"/>
          </a:xfrm>
        </p:spPr>
        <p:txBody>
          <a:bodyPr/>
          <a:lstStyle/>
          <a:p>
            <a:r>
              <a:rPr lang="ru-RU" dirty="0" smtClean="0"/>
              <a:t>Сайт Камчатстата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2380592"/>
            <a:ext cx="8310783" cy="39750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657" y="1894526"/>
            <a:ext cx="5028233" cy="314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430306" y="1355917"/>
            <a:ext cx="492745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Посещаемость </a:t>
            </a:r>
            <a:r>
              <a:rPr lang="ru-RU" altLang="ru-RU" sz="14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интернет-портала</a:t>
            </a:r>
            <a:r>
              <a:rPr lang="ru-RU" alt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Камчатстата, </a:t>
            </a:r>
            <a:br>
              <a:rPr lang="ru-RU" alt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ru-RU" alt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единиц</a:t>
            </a:r>
            <a:r>
              <a:rPr lang="ru-RU" alt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endParaRPr lang="ru-RU" altLang="ru-RU" sz="145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="" xmlns:a16="http://schemas.microsoft.com/office/drawing/2014/main" id="{434B3F8B-1279-534A-BDB7-CF2163B29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1721456"/>
              </p:ext>
            </p:extLst>
          </p:nvPr>
        </p:nvGraphicFramePr>
        <p:xfrm>
          <a:off x="646228" y="2022984"/>
          <a:ext cx="5781466" cy="408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48437" y="536137"/>
            <a:ext cx="11405670" cy="646277"/>
          </a:xfrm>
        </p:spPr>
        <p:txBody>
          <a:bodyPr/>
          <a:lstStyle/>
          <a:p>
            <a:r>
              <a:rPr lang="ru-RU" dirty="0" smtClean="0"/>
              <a:t>Информационное обеспечение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2380592"/>
            <a:ext cx="8310783" cy="39750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9" name="TextBox 18"/>
          <p:cNvSpPr txBox="1"/>
          <p:nvPr/>
        </p:nvSpPr>
        <p:spPr>
          <a:xfrm>
            <a:off x="648437" y="1172569"/>
            <a:ext cx="5122517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Упоминание Камчатстата в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СМИ, социальных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сетях и на сайтах органов исполнительной власти и местного самоуправления,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единиц</a:t>
            </a:r>
            <a:endParaRPr lang="ru-RU" sz="145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50" b="1" dirty="0" smtClean="0"/>
              <a:t> </a:t>
            </a:r>
            <a:endParaRPr lang="ru-RU" sz="145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5770954" y="2380592"/>
          <a:ext cx="5926936" cy="406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>
            <a:extLst>
              <a:ext uri="{FF2B5EF4-FFF2-40B4-BE49-F238E27FC236}">
                <a16:creationId xmlns=""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6193705"/>
              </p:ext>
            </p:extLst>
          </p:nvPr>
        </p:nvGraphicFramePr>
        <p:xfrm>
          <a:off x="648437" y="1810872"/>
          <a:ext cx="5122517" cy="429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003617" y="1144509"/>
            <a:ext cx="512251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Упоминание Камчатстата в СМИ, социальных сетях и на сайтах органов исполнительной власти и местного самоуправления в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году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месту публикации,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единиц</a:t>
            </a:r>
            <a:endParaRPr lang="ru-RU" sz="145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50" b="1" dirty="0" smtClean="0"/>
              <a:t> </a:t>
            </a:r>
            <a:endParaRPr lang="ru-RU" sz="145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5026" y="1580976"/>
            <a:ext cx="4272892" cy="3395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400" dirty="0" smtClean="0"/>
              <a:t>04. Популяризация статистики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xmlns="" val="138908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936897"/>
          </a:xfrm>
        </p:spPr>
        <p:txBody>
          <a:bodyPr/>
          <a:lstStyle/>
          <a:p>
            <a:r>
              <a:rPr lang="ru-RU" b="1" dirty="0" smtClean="0"/>
              <a:t>Популяризация статистики и повышение статистической грамотности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9" name="Скругленный прямоугольник 48"/>
          <p:cNvSpPr/>
          <p:nvPr/>
        </p:nvSpPr>
        <p:spPr>
          <a:xfrm>
            <a:off x="3153098" y="1638102"/>
            <a:ext cx="3405358" cy="1096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0062BA"/>
                </a:solidFill>
              </a:rPr>
              <a:t>Выпуск информационно-аналитических материалов, приуроченных к юбилейным и памятным датам</a:t>
            </a:r>
            <a:endParaRPr lang="ru-RU" sz="1450" b="1" dirty="0">
              <a:solidFill>
                <a:srgbClr val="0062BA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04486" y="1638102"/>
            <a:ext cx="2506718" cy="1096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0062BA"/>
                </a:solidFill>
              </a:rPr>
              <a:t>Использование новых форматов подачи материала в открытом доступе </a:t>
            </a:r>
            <a:endParaRPr lang="ru-RU" sz="1450" b="1" dirty="0">
              <a:solidFill>
                <a:srgbClr val="0062BA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632731" y="1632842"/>
            <a:ext cx="1965595" cy="11013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smtClean="0">
                <a:solidFill>
                  <a:srgbClr val="0062BA"/>
                </a:solidFill>
              </a:rPr>
              <a:t>Популяризация </a:t>
            </a:r>
            <a:r>
              <a:rPr lang="ru-RU" sz="1450" b="1" dirty="0" smtClean="0">
                <a:solidFill>
                  <a:srgbClr val="0062BA"/>
                </a:solidFill>
              </a:rPr>
              <a:t>деятельности Камчатстата</a:t>
            </a:r>
            <a:endParaRPr lang="ru-RU" sz="145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015646" y="1652313"/>
            <a:ext cx="2081088" cy="1090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0062BA"/>
                </a:solidFill>
              </a:rPr>
              <a:t>Работа со школьниками и студентами</a:t>
            </a:r>
            <a:endParaRPr lang="ru-RU" sz="1450" b="1" dirty="0">
              <a:solidFill>
                <a:srgbClr val="0062BA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92220" y="3070913"/>
            <a:ext cx="1629114" cy="371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err="1" smtClean="0">
                <a:solidFill>
                  <a:srgbClr val="0062BA"/>
                </a:solidFill>
              </a:rPr>
              <a:t>инфографика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16989" y="4248362"/>
            <a:ext cx="2236109" cy="1467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видеоролики («Путеводитель по сайту Камчатстата», «Камчатка в годы Великой Отечественной войны»)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74997" y="3593282"/>
            <a:ext cx="1529177" cy="3504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rgbClr val="0062BA"/>
                </a:solidFill>
              </a:rPr>
              <a:t>презентации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233015" y="4970519"/>
            <a:ext cx="1718441" cy="460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к 75-летие Победы в ВОВ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03499" y="4028325"/>
            <a:ext cx="1928594" cy="460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к 90-летие Корякского округа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543482" y="2873251"/>
            <a:ext cx="2312295" cy="8730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к 280-летие г.Петропавловска-Камчатского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418661" y="2920549"/>
            <a:ext cx="2701815" cy="5934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проведение открытых уроков для учащихся школ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951456" y="3616094"/>
            <a:ext cx="2735362" cy="8730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привлечение  к участию в конкурсе «Тренд» учащихся образовательных организаций края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343035" y="4553563"/>
            <a:ext cx="3402801" cy="11889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организация регионального этапа международного конкурса </a:t>
            </a:r>
            <a:r>
              <a:rPr lang="ru-RU" sz="1450" dirty="0" err="1" smtClean="0">
                <a:solidFill>
                  <a:srgbClr val="0062BA"/>
                </a:solidFill>
              </a:rPr>
              <a:t>постеров</a:t>
            </a:r>
            <a:r>
              <a:rPr lang="ru-RU" sz="1450" dirty="0" smtClean="0">
                <a:solidFill>
                  <a:srgbClr val="0062BA"/>
                </a:solidFill>
              </a:rPr>
              <a:t>  (</a:t>
            </a:r>
            <a:r>
              <a:rPr lang="ru-RU" sz="1450" dirty="0" err="1" smtClean="0">
                <a:solidFill>
                  <a:srgbClr val="0062BA"/>
                </a:solidFill>
              </a:rPr>
              <a:t>ISLP</a:t>
            </a:r>
            <a:r>
              <a:rPr lang="ru-RU" sz="1450" dirty="0" smtClean="0">
                <a:solidFill>
                  <a:srgbClr val="0062BA"/>
                </a:solidFill>
              </a:rPr>
              <a:t>) по статистике среди школьников и студентов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9006907" y="2918077"/>
            <a:ext cx="1777602" cy="1204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проведение «Дня открытых дверей» </a:t>
            </a:r>
            <a:br>
              <a:rPr lang="ru-RU" sz="1450" dirty="0" smtClean="0">
                <a:solidFill>
                  <a:srgbClr val="0062BA"/>
                </a:solidFill>
              </a:rPr>
            </a:br>
            <a:r>
              <a:rPr lang="ru-RU" sz="1450" dirty="0" smtClean="0">
                <a:solidFill>
                  <a:srgbClr val="0062BA"/>
                </a:solidFill>
              </a:rPr>
              <a:t>в интерактивном формате)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808482" y="4208051"/>
            <a:ext cx="1952054" cy="14986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dirty="0" smtClean="0">
                <a:solidFill>
                  <a:srgbClr val="0062BA"/>
                </a:solidFill>
              </a:rPr>
              <a:t>участие (в том числе заочное) в региональных и межрегиональных выставках, конференциях</a:t>
            </a:r>
            <a:endParaRPr lang="ru-RU" sz="1450" dirty="0">
              <a:solidFill>
                <a:srgbClr val="0062BA"/>
              </a:solidFill>
            </a:endParaRPr>
          </a:p>
        </p:txBody>
      </p:sp>
      <p:cxnSp>
        <p:nvCxnSpPr>
          <p:cNvPr id="69" name="Прямая со стрелкой 68"/>
          <p:cNvCxnSpPr>
            <a:stCxn id="50" idx="2"/>
            <a:endCxn id="53" idx="0"/>
          </p:cNvCxnSpPr>
          <p:nvPr/>
        </p:nvCxnSpPr>
        <p:spPr>
          <a:xfrm flipH="1">
            <a:off x="1106777" y="2734221"/>
            <a:ext cx="651068" cy="336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0" idx="2"/>
          </p:cNvCxnSpPr>
          <p:nvPr/>
        </p:nvCxnSpPr>
        <p:spPr>
          <a:xfrm>
            <a:off x="1757845" y="2734221"/>
            <a:ext cx="446329" cy="85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50" idx="2"/>
          </p:cNvCxnSpPr>
          <p:nvPr/>
        </p:nvCxnSpPr>
        <p:spPr>
          <a:xfrm>
            <a:off x="1757845" y="2734221"/>
            <a:ext cx="1253359" cy="1514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49" idx="2"/>
            <a:endCxn id="58" idx="0"/>
          </p:cNvCxnSpPr>
          <p:nvPr/>
        </p:nvCxnSpPr>
        <p:spPr>
          <a:xfrm flipH="1">
            <a:off x="3699630" y="2734221"/>
            <a:ext cx="1156147" cy="13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49" idx="2"/>
          </p:cNvCxnSpPr>
          <p:nvPr/>
        </p:nvCxnSpPr>
        <p:spPr>
          <a:xfrm>
            <a:off x="4855777" y="2734221"/>
            <a:ext cx="182388" cy="1273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49" idx="2"/>
          </p:cNvCxnSpPr>
          <p:nvPr/>
        </p:nvCxnSpPr>
        <p:spPr>
          <a:xfrm>
            <a:off x="4855777" y="2734221"/>
            <a:ext cx="827847" cy="2236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52" idx="2"/>
            <a:endCxn id="59" idx="0"/>
          </p:cNvCxnSpPr>
          <p:nvPr/>
        </p:nvCxnSpPr>
        <p:spPr>
          <a:xfrm flipH="1">
            <a:off x="6769569" y="2743186"/>
            <a:ext cx="1286621" cy="17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52" idx="2"/>
          </p:cNvCxnSpPr>
          <p:nvPr/>
        </p:nvCxnSpPr>
        <p:spPr>
          <a:xfrm>
            <a:off x="8056190" y="2743186"/>
            <a:ext cx="283769" cy="872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52" idx="2"/>
          </p:cNvCxnSpPr>
          <p:nvPr/>
        </p:nvCxnSpPr>
        <p:spPr>
          <a:xfrm>
            <a:off x="8056190" y="2743186"/>
            <a:ext cx="1254717" cy="1810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51" idx="2"/>
            <a:endCxn id="62" idx="0"/>
          </p:cNvCxnSpPr>
          <p:nvPr/>
        </p:nvCxnSpPr>
        <p:spPr>
          <a:xfrm flipH="1">
            <a:off x="9895708" y="2734221"/>
            <a:ext cx="719821" cy="183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51" idx="2"/>
          </p:cNvCxnSpPr>
          <p:nvPr/>
        </p:nvCxnSpPr>
        <p:spPr>
          <a:xfrm>
            <a:off x="10615529" y="2734221"/>
            <a:ext cx="868259" cy="1473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025" y="1400375"/>
            <a:ext cx="4727575" cy="3987800"/>
          </a:xfrm>
        </p:spPr>
        <p:txBody>
          <a:bodyPr anchor="ctr" anchorCtr="0"/>
          <a:lstStyle/>
          <a:p>
            <a:r>
              <a:rPr lang="ru-RU" sz="5000" dirty="0" smtClean="0"/>
              <a:t>Об итогах работы Камчатстата </a:t>
            </a:r>
            <a:br>
              <a:rPr lang="ru-RU" sz="5000" dirty="0" smtClean="0"/>
            </a:br>
            <a:r>
              <a:rPr lang="ru-RU" sz="5000" dirty="0" smtClean="0"/>
              <a:t>за 2020 год</a:t>
            </a:r>
            <a:endParaRPr lang="ru-RU" sz="5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816490" y="164128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816490" y="259401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16490" y="354675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816490" y="449948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659301" y="1708225"/>
            <a:ext cx="504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Реализация Производственного плана статистических работ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659301" y="2663136"/>
            <a:ext cx="504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Информационно-статистическое обслуживание. Взаимодействие с органами власти и управления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659301" y="3618047"/>
            <a:ext cx="504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Взаимодействие со средствами массовой информации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659301" y="4572959"/>
            <a:ext cx="504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Популяризация статистики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96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62BA"/>
                </a:solidFill>
              </a:rPr>
              <a:t>Участие специалистов Камчатстата в конкурсах, образовательных и просветительных акциях</a:t>
            </a:r>
            <a:endParaRPr lang="ru-RU" b="1" dirty="0">
              <a:solidFill>
                <a:srgbClr val="0062BA"/>
              </a:solidFill>
            </a:endParaRPr>
          </a:p>
        </p:txBody>
      </p:sp>
      <p:grpSp>
        <p:nvGrpSpPr>
          <p:cNvPr id="4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7" name="Скругленный прямоугольник 46"/>
          <p:cNvSpPr/>
          <p:nvPr/>
        </p:nvSpPr>
        <p:spPr>
          <a:xfrm>
            <a:off x="504486" y="1582155"/>
            <a:ext cx="11193393" cy="481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/>
              <a:t>Повышение статистической и экономический грамотности</a:t>
            </a:r>
            <a:endParaRPr lang="ru-RU" sz="145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082118" y="2233818"/>
            <a:ext cx="3023584" cy="1217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0062BA"/>
                </a:solidFill>
              </a:rPr>
              <a:t>участие специалистов Камчатстата в </a:t>
            </a:r>
            <a:r>
              <a:rPr lang="ru-RU" sz="1450" b="1" dirty="0" err="1" smtClean="0">
                <a:solidFill>
                  <a:srgbClr val="0062BA"/>
                </a:solidFill>
              </a:rPr>
              <a:t>челлендже</a:t>
            </a:r>
            <a:r>
              <a:rPr lang="ru-RU" sz="1450" b="1" dirty="0" smtClean="0">
                <a:solidFill>
                  <a:srgbClr val="0062BA"/>
                </a:solidFill>
              </a:rPr>
              <a:t> Росстата ко Всемирному дню статистики «Мой Росстат»</a:t>
            </a:r>
            <a:endParaRPr lang="ru-RU" sz="1450" b="1" dirty="0">
              <a:solidFill>
                <a:srgbClr val="0062BA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290918" y="2308972"/>
            <a:ext cx="4614361" cy="746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0062BA"/>
                </a:solidFill>
              </a:rPr>
              <a:t>участие специалистов Камчатстата в образовательных и просветительных акциях</a:t>
            </a:r>
            <a:endParaRPr lang="ru-RU" sz="1450" b="1" dirty="0">
              <a:solidFill>
                <a:srgbClr val="0062BA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567429" y="4962878"/>
            <a:ext cx="2075498" cy="1334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0062BA"/>
                </a:solidFill>
              </a:rPr>
              <a:t>участие специалистов Камчатстата во </a:t>
            </a:r>
            <a:r>
              <a:rPr lang="ru-RU" sz="1450" b="1" dirty="0" err="1" smtClean="0">
                <a:solidFill>
                  <a:srgbClr val="0062BA"/>
                </a:solidFill>
              </a:rPr>
              <a:t>флэшмобе</a:t>
            </a:r>
            <a:r>
              <a:rPr lang="ru-RU" sz="1450" b="1" dirty="0" smtClean="0">
                <a:solidFill>
                  <a:srgbClr val="0062BA"/>
                </a:solidFill>
              </a:rPr>
              <a:t> «Запусти самолет переписи»</a:t>
            </a:r>
            <a:endParaRPr lang="ru-RU" sz="145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767440" y="3613971"/>
            <a:ext cx="2081088" cy="12123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0062BA"/>
                </a:solidFill>
              </a:rPr>
              <a:t>участие специалистов Камчатстата в конкурсе «Лидеры Росстата»</a:t>
            </a:r>
            <a:endParaRPr lang="ru-RU" sz="1450" b="1" dirty="0">
              <a:solidFill>
                <a:srgbClr val="0062BA"/>
              </a:solidFill>
            </a:endParaRPr>
          </a:p>
        </p:txBody>
      </p:sp>
      <p:cxnSp>
        <p:nvCxnSpPr>
          <p:cNvPr id="65" name="Прямая со стрелкой 64"/>
          <p:cNvCxnSpPr>
            <a:endCxn id="50" idx="0"/>
          </p:cNvCxnSpPr>
          <p:nvPr/>
        </p:nvCxnSpPr>
        <p:spPr>
          <a:xfrm>
            <a:off x="3598099" y="2064045"/>
            <a:ext cx="0" cy="244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0246659" y="2048279"/>
            <a:ext cx="0" cy="1565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1332454" y="2064045"/>
            <a:ext cx="0" cy="2898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49" idx="0"/>
          </p:cNvCxnSpPr>
          <p:nvPr/>
        </p:nvCxnSpPr>
        <p:spPr>
          <a:xfrm>
            <a:off x="8593910" y="2064045"/>
            <a:ext cx="0" cy="169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95517" y="3613971"/>
            <a:ext cx="1826342" cy="9795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rgbClr val="0062BA"/>
                </a:solidFill>
              </a:rPr>
              <a:t>«Статистический диктант»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897886" y="3622931"/>
            <a:ext cx="1826342" cy="970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rgbClr val="0062BA"/>
                </a:solidFill>
              </a:rPr>
              <a:t>«Всероссийский экономический диктант»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685047" y="4827683"/>
            <a:ext cx="1826342" cy="9705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rgbClr val="0062BA"/>
                </a:solidFill>
              </a:rPr>
              <a:t>«Всероссийский диктант по общественному здоровью»</a:t>
            </a:r>
            <a:endParaRPr lang="ru-RU" sz="1450" dirty="0">
              <a:solidFill>
                <a:srgbClr val="0062BA"/>
              </a:solidFill>
            </a:endParaRPr>
          </a:p>
        </p:txBody>
      </p:sp>
      <p:cxnSp>
        <p:nvCxnSpPr>
          <p:cNvPr id="81" name="Прямая со стрелкой 80"/>
          <p:cNvCxnSpPr>
            <a:stCxn id="50" idx="2"/>
            <a:endCxn id="46" idx="0"/>
          </p:cNvCxnSpPr>
          <p:nvPr/>
        </p:nvCxnSpPr>
        <p:spPr>
          <a:xfrm flipH="1">
            <a:off x="1408688" y="3055466"/>
            <a:ext cx="2189411" cy="558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50" idx="2"/>
            <a:endCxn id="72" idx="0"/>
          </p:cNvCxnSpPr>
          <p:nvPr/>
        </p:nvCxnSpPr>
        <p:spPr>
          <a:xfrm>
            <a:off x="3598099" y="3055466"/>
            <a:ext cx="119" cy="1772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50" idx="2"/>
            <a:endCxn id="64" idx="0"/>
          </p:cNvCxnSpPr>
          <p:nvPr/>
        </p:nvCxnSpPr>
        <p:spPr>
          <a:xfrm>
            <a:off x="3598099" y="3055466"/>
            <a:ext cx="2212958" cy="56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Рисунок 10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412" y="5005838"/>
            <a:ext cx="1497108" cy="11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1954924"/>
            <a:ext cx="8310783" cy="440075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20" name="Схема 19"/>
          <p:cNvGraphicFramePr/>
          <p:nvPr/>
        </p:nvGraphicFramePr>
        <p:xfrm>
          <a:off x="292220" y="1954924"/>
          <a:ext cx="11405670" cy="418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51519" y="2348880"/>
            <a:ext cx="118025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4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5026" y="1580976"/>
            <a:ext cx="4272892" cy="3395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400" dirty="0" smtClean="0"/>
              <a:t>01. Реализация Производственного плана статистических работ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xmlns="" val="138908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46510" y="2223192"/>
            <a:ext cx="8664397" cy="41324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5" name="Скругленный прямоугольник 24"/>
          <p:cNvSpPr/>
          <p:nvPr/>
        </p:nvSpPr>
        <p:spPr>
          <a:xfrm>
            <a:off x="646510" y="857631"/>
            <a:ext cx="2995448" cy="4605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рамках реализации Годового производственного плана работ Росстата за 2020 год </a:t>
            </a:r>
            <a:r>
              <a:rPr lang="ru-RU" sz="1600" dirty="0" err="1" smtClean="0"/>
              <a:t>Камчатстатом</a:t>
            </a:r>
            <a:r>
              <a:rPr lang="ru-RU" sz="1600" dirty="0" smtClean="0"/>
              <a:t> выполнено 1952 работы (с учетом периодичности). Собрано 74,3 тысячи отчетов по 569 формам статистического наблюдения (без учета сплошных наблюдений, переписей и отчетности, предоставляемой при наличии явлений). </a:t>
            </a:r>
          </a:p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298141" y="857631"/>
            <a:ext cx="526568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работ, выполненных </a:t>
            </a:r>
            <a:r>
              <a:rPr lang="ru-RU" sz="14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Камчатстатом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2020 году, по направлениям статистики, </a:t>
            </a:r>
            <a:b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процентов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3641958" y="1619378"/>
          <a:ext cx="8201417" cy="41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099" y="2929620"/>
            <a:ext cx="914402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583215"/>
          </a:xfrm>
        </p:spPr>
        <p:txBody>
          <a:bodyPr/>
          <a:lstStyle/>
          <a:p>
            <a:r>
              <a:rPr lang="ru-RU" dirty="0" smtClean="0"/>
              <a:t>В соответствии с Производственным планом работ Росстата в 2020 году </a:t>
            </a:r>
            <a:r>
              <a:rPr lang="ru-RU" dirty="0" err="1" smtClean="0"/>
              <a:t>Камчатстатом</a:t>
            </a:r>
            <a:r>
              <a:rPr lang="ru-RU" dirty="0" smtClean="0"/>
              <a:t> было обеспечено: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46510" y="2435463"/>
            <a:ext cx="8664397" cy="41324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9" name="Текст 3"/>
          <p:cNvSpPr txBox="1">
            <a:spLocks/>
          </p:cNvSpPr>
          <p:nvPr/>
        </p:nvSpPr>
        <p:spPr>
          <a:xfrm>
            <a:off x="1137565" y="4323532"/>
            <a:ext cx="10406109" cy="285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400" dirty="0" smtClean="0"/>
              <a:t>ежемесячное выборочное обследование рабочей силы;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0" i="0" u="none" strike="noStrike" kern="1200" cap="none" spc="-1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50" b="0" i="0" u="none" strike="noStrike" kern="1200" cap="none" spc="-1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50" b="0" i="0" u="none" strike="noStrike" kern="1200" cap="none" spc="-1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50" b="0" i="0" u="none" strike="noStrike" kern="1200" cap="none" spc="-1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115" y="2776273"/>
            <a:ext cx="470841" cy="46930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145127" y="1506072"/>
            <a:ext cx="10411369" cy="5850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предоставление оперативной статистической информации Федеральному инспектору по Камчатскому краю; Губернатору Камчатского края; органам исполнительной власти и местного самоуправления Камчатского края;</a:t>
            </a:r>
            <a:endParaRPr lang="ru-RU" sz="1400" dirty="0"/>
          </a:p>
        </p:txBody>
      </p:sp>
      <p:sp>
        <p:nvSpPr>
          <p:cNvPr id="30" name="Текст 3"/>
          <p:cNvSpPr txBox="1">
            <a:spLocks/>
          </p:cNvSpPr>
          <p:nvPr/>
        </p:nvSpPr>
        <p:spPr>
          <a:xfrm>
            <a:off x="1162841" y="2198710"/>
            <a:ext cx="10427891" cy="496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400" dirty="0" smtClean="0"/>
              <a:t>организация и проведение системы федеральных статистических наблюдений по социально-демографическим проблемам;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145127" y="2739613"/>
            <a:ext cx="10411369" cy="547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обеспечение показателями, необходимыми для оценки эффективности деятельности органов местного самоуправления Камчатского края;</a:t>
            </a:r>
            <a:endParaRPr lang="ru-RU" sz="1400" dirty="0"/>
          </a:p>
        </p:txBody>
      </p:sp>
      <p:sp>
        <p:nvSpPr>
          <p:cNvPr id="35" name="Текст 3"/>
          <p:cNvSpPr txBox="1">
            <a:spLocks/>
          </p:cNvSpPr>
          <p:nvPr/>
        </p:nvSpPr>
        <p:spPr>
          <a:xfrm>
            <a:off x="1128605" y="3358998"/>
            <a:ext cx="10427891" cy="4447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400" dirty="0" smtClean="0"/>
              <a:t>проведение выборочного наблюдения по вопросам использования информационных технологий и информационно-телекоммуникационных сетей;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8605" y="3893376"/>
            <a:ext cx="10411369" cy="3290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мониторинг потребительских цен;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137565" y="4763290"/>
            <a:ext cx="10411369" cy="5551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федеральное статистическое наблюдение в сфере оплаты труда отдельных категорий работников социальной сферы и науки;</a:t>
            </a:r>
            <a:endParaRPr lang="ru-RU" sz="1400" dirty="0"/>
          </a:p>
        </p:txBody>
      </p:sp>
      <p:sp>
        <p:nvSpPr>
          <p:cNvPr id="38" name="Текст 3"/>
          <p:cNvSpPr txBox="1">
            <a:spLocks/>
          </p:cNvSpPr>
          <p:nvPr/>
        </p:nvSpPr>
        <p:spPr>
          <a:xfrm>
            <a:off x="1146530" y="5429908"/>
            <a:ext cx="10427891" cy="316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400" dirty="0" smtClean="0"/>
              <a:t>ежемесячный мониторинг задолженности по выплате заработной платы;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01700" y="5848051"/>
            <a:ext cx="10411369" cy="3196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подготовка и выпуск  официальных статистических публикаций.</a:t>
            </a:r>
            <a:endParaRPr lang="ru-RU" sz="14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956" y="1580614"/>
            <a:ext cx="445406" cy="445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41" y="2187840"/>
            <a:ext cx="449063" cy="51591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37" y="3396076"/>
            <a:ext cx="464056" cy="46405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97" y="3861107"/>
            <a:ext cx="414161" cy="40361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782" y="4222386"/>
            <a:ext cx="355516" cy="37808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068" y="4842530"/>
            <a:ext cx="361590" cy="353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30" y="5381244"/>
            <a:ext cx="464070" cy="3563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30" y="5791224"/>
            <a:ext cx="450335" cy="4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583215"/>
          </a:xfrm>
        </p:spPr>
        <p:txBody>
          <a:bodyPr/>
          <a:lstStyle/>
          <a:p>
            <a:r>
              <a:rPr lang="ru-RU" dirty="0" smtClean="0"/>
              <a:t>Ретроспективные пересчеты в 2020 году </a:t>
            </a:r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93060" y="1308939"/>
            <a:ext cx="8283388" cy="4715037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spcAft>
                <a:spcPts val="2000"/>
              </a:spcAft>
              <a:buFont typeface="Wingdings" pitchFamily="2" charset="2"/>
              <a:buChar char="§"/>
            </a:pPr>
            <a:r>
              <a:rPr lang="ru-RU" sz="1600" dirty="0" smtClean="0"/>
              <a:t>индексы производства за 2015–2019 годы в связи с переходом на новый (2018) базисный год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spcAft>
                <a:spcPts val="2000"/>
              </a:spcAft>
              <a:buFont typeface="Wingdings" pitchFamily="2" charset="2"/>
              <a:buChar char="§"/>
            </a:pPr>
            <a:r>
              <a:rPr lang="ru-RU" sz="1600" dirty="0" smtClean="0"/>
              <a:t>индексы производства на основе данных об объёмах произведённой промышленной продукции за 2019 год (четвертая оценка) и за 2020 год (вторая оценка);</a:t>
            </a:r>
          </a:p>
          <a:p>
            <a:pPr>
              <a:spcAft>
                <a:spcPts val="2000"/>
              </a:spcAft>
              <a:buFont typeface="Wingdings" pitchFamily="2" charset="2"/>
              <a:buChar char="§"/>
            </a:pPr>
            <a:r>
              <a:rPr lang="ru-RU" sz="1600" dirty="0" smtClean="0"/>
              <a:t>отдельные показатели по сельскому хозяйству по муниципальным образованиям Камчатского края за 2007–2017 годы с учётом окончательных итогов </a:t>
            </a:r>
            <a:r>
              <a:rPr lang="ru-RU" sz="1600" dirty="0" err="1" smtClean="0"/>
              <a:t>ВСХП-2016</a:t>
            </a:r>
            <a:r>
              <a:rPr lang="ru-RU" sz="1600" dirty="0" smtClean="0"/>
              <a:t>;</a:t>
            </a:r>
          </a:p>
          <a:p>
            <a:pPr>
              <a:spcAft>
                <a:spcPts val="2000"/>
              </a:spcAft>
              <a:buFont typeface="Wingdings" pitchFamily="2" charset="2"/>
              <a:buChar char="§"/>
            </a:pPr>
            <a:r>
              <a:rPr lang="ru-RU" sz="1600" dirty="0" smtClean="0"/>
              <a:t>покупательная способность среднедушевых денежных доходов» за 2013-2018 годы, с использованием величины макроэкономического показателя среднедушевых денежных доходов населения, определенной в соответствии с Методологическими положениями по расчету показателей денежных доходов и расходов населения (приказ Росстата от 2 июля 2014 года №465 с изменениями от 20 ноября 2018 года №680);</a:t>
            </a:r>
          </a:p>
          <a:p>
            <a:pPr>
              <a:spcAft>
                <a:spcPts val="2000"/>
              </a:spcAft>
              <a:buFont typeface="Wingdings" pitchFamily="2" charset="2"/>
              <a:buChar char="§"/>
            </a:pPr>
            <a:r>
              <a:rPr lang="ru-RU" sz="1600" dirty="0" smtClean="0"/>
              <a:t>численность занятых в экономике, приходящейся на одного пенсионера за 2009-2016 годы, в связи с уточнением показателя «численность занятых в экономике».</a:t>
            </a:r>
          </a:p>
        </p:txBody>
      </p:sp>
      <p:pic>
        <p:nvPicPr>
          <p:cNvPr id="7" name="Picture 4" descr="C:\Разное\презентации\мои\картинки для оформления\4\Tip-temperamenta-profess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81" r="4318"/>
          <a:stretch>
            <a:fillRect/>
          </a:stretch>
        </p:blipFill>
        <p:spPr bwMode="auto">
          <a:xfrm>
            <a:off x="9565571" y="5117162"/>
            <a:ext cx="1752904" cy="105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88925" y="5762379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7728" t="30495" r="13341" b="11763"/>
          <a:stretch/>
        </p:blipFill>
        <p:spPr bwMode="auto">
          <a:xfrm>
            <a:off x="9449030" y="2675655"/>
            <a:ext cx="1869445" cy="11331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4863" y="3934330"/>
            <a:ext cx="1733612" cy="117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5570" y="1308939"/>
            <a:ext cx="1702267" cy="12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583215"/>
          </a:xfrm>
        </p:spPr>
        <p:txBody>
          <a:bodyPr/>
          <a:lstStyle/>
          <a:p>
            <a:r>
              <a:rPr lang="ru-RU" dirty="0" smtClean="0"/>
              <a:t>Выборочные наблюдения по социально-демографическим проблемам в 2020 году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46510" y="2435463"/>
            <a:ext cx="8664397" cy="41324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0" name="Скругленный прямоугольник 39"/>
          <p:cNvSpPr/>
          <p:nvPr/>
        </p:nvSpPr>
        <p:spPr>
          <a:xfrm>
            <a:off x="594148" y="1867078"/>
            <a:ext cx="2140090" cy="1592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50" dirty="0" smtClean="0">
                <a:solidFill>
                  <a:schemeClr val="bg1"/>
                </a:solidFill>
              </a:rPr>
              <a:t>Выборочное наблюдение доходов населения и участия в социальных программах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91223" y="1867073"/>
            <a:ext cx="2140090" cy="1592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50" dirty="0" smtClean="0">
                <a:solidFill>
                  <a:schemeClr val="bg1"/>
                </a:solidFill>
              </a:rPr>
              <a:t>Комплексное обследование условий жизни населения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61403" y="1867068"/>
            <a:ext cx="2140090" cy="1592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50" dirty="0" smtClean="0">
                <a:solidFill>
                  <a:schemeClr val="bg1"/>
                </a:solidFill>
              </a:rPr>
              <a:t>Выборочное наблюдение участия населения в непрерывном образовании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922618" y="1867063"/>
            <a:ext cx="2140090" cy="1592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50" dirty="0" smtClean="0">
                <a:solidFill>
                  <a:schemeClr val="bg1"/>
                </a:solidFill>
              </a:rPr>
              <a:t>Выборочное федеральное статистическое наблюдение состояния здоровья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1430639" y="3460406"/>
            <a:ext cx="394138" cy="472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4272539" y="3460401"/>
            <a:ext cx="394138" cy="472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7042719" y="3460396"/>
            <a:ext cx="394138" cy="472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9821869" y="3469361"/>
            <a:ext cx="394138" cy="472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0676" y="3963606"/>
            <a:ext cx="2023561" cy="133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rgbClr val="0062BA"/>
                </a:solidFill>
              </a:rPr>
              <a:t>408 домохозяйств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418106" y="3963606"/>
            <a:ext cx="2131042" cy="133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rgbClr val="0062BA"/>
                </a:solidFill>
              </a:rPr>
              <a:t>288 домохозяйств </a:t>
            </a:r>
            <a:r>
              <a:rPr lang="ru-RU" sz="1100" dirty="0" smtClean="0">
                <a:solidFill>
                  <a:srgbClr val="0062BA"/>
                </a:solidFill>
              </a:rPr>
              <a:t>(243 - случайная выборка, </a:t>
            </a:r>
            <a:br>
              <a:rPr lang="ru-RU" sz="1100" dirty="0" smtClean="0">
                <a:solidFill>
                  <a:srgbClr val="0062BA"/>
                </a:solidFill>
              </a:rPr>
            </a:br>
            <a:r>
              <a:rPr lang="ru-RU" sz="1100" dirty="0" smtClean="0">
                <a:solidFill>
                  <a:srgbClr val="0062BA"/>
                </a:solidFill>
              </a:rPr>
              <a:t>45 - целевая выборка)</a:t>
            </a:r>
            <a:endParaRPr lang="ru-RU" sz="1100" dirty="0">
              <a:solidFill>
                <a:srgbClr val="0062BA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43467" y="3963606"/>
            <a:ext cx="2211632" cy="133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rgbClr val="0062BA"/>
                </a:solidFill>
              </a:rPr>
              <a:t>960 домохозяйств</a:t>
            </a:r>
            <a:endParaRPr lang="ru-RU" sz="1450" dirty="0">
              <a:solidFill>
                <a:srgbClr val="0062BA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985372" y="3963606"/>
            <a:ext cx="2095000" cy="133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rgbClr val="0062BA"/>
                </a:solidFill>
              </a:rPr>
              <a:t>540 домохозяйств</a:t>
            </a:r>
            <a:endParaRPr lang="ru-RU" sz="1450" dirty="0">
              <a:solidFill>
                <a:srgbClr val="00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583215"/>
          </a:xfrm>
        </p:spPr>
        <p:txBody>
          <a:bodyPr/>
          <a:lstStyle/>
          <a:p>
            <a:r>
              <a:rPr lang="ru-RU" dirty="0" smtClean="0"/>
              <a:t>Бухгалтерская отчетность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46510" y="2435463"/>
            <a:ext cx="8664397" cy="41324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7" name="Рисунок 26" descr="https://im0-tub-ru.yandex.net/i?id=2efa7cc104770cc32fa4a389dd9cec1b&amp;n=33&amp;h=190&amp;w=172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5926" y="1119352"/>
            <a:ext cx="2438634" cy="185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6" descr="https://im3-tub-ru.yandex.net/i?id=ce4f9bfed70de76ebf08b95f48b7ae0e&amp;n=33&amp;h=190&amp;w=47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/>
          </a:blip>
          <a:srcRect b="7268"/>
          <a:stretch>
            <a:fillRect/>
          </a:stretch>
        </p:blipFill>
        <p:spPr bwMode="auto">
          <a:xfrm>
            <a:off x="6930219" y="3704898"/>
            <a:ext cx="4383917" cy="19947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6193705"/>
              </p:ext>
            </p:extLst>
          </p:nvPr>
        </p:nvGraphicFramePr>
        <p:xfrm>
          <a:off x="484094" y="2151041"/>
          <a:ext cx="5675462" cy="420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49173" y="1379338"/>
            <a:ext cx="537591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юридических лиц, предоставивших годовую бухгалтерскую отчетность,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единиц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05670" cy="583215"/>
          </a:xfrm>
        </p:spPr>
        <p:txBody>
          <a:bodyPr/>
          <a:lstStyle/>
          <a:p>
            <a:r>
              <a:rPr lang="ru-RU" dirty="0" smtClean="0"/>
              <a:t>Сбор статистических данных в электронном виде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2380592"/>
            <a:ext cx="8310783" cy="397508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6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Группа 26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6193705"/>
              </p:ext>
            </p:extLst>
          </p:nvPr>
        </p:nvGraphicFramePr>
        <p:xfrm>
          <a:off x="6022428" y="2104238"/>
          <a:ext cx="5675462" cy="359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467458" y="1119353"/>
            <a:ext cx="53759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отчетности, предоставляемой респондентами (крупными, средними предприятиями и некоммерческими организациями) в электронном виде,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процентов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Рисунок 22" descr="https://im0-tub-ru.yandex.net/i?id=c011da7003900a4db643a31757b0c983&amp;n=33&amp;h=190&amp;w=160">
            <a:hlinkClick r:id="rId4"/>
          </p:cNvPr>
          <p:cNvPicPr/>
          <p:nvPr/>
        </p:nvPicPr>
        <p:blipFill rotWithShape="1">
          <a:blip r:embed="rId5">
            <a:extLst/>
          </a:blip>
          <a:srcRect r="14489"/>
          <a:stretch/>
        </p:blipFill>
        <p:spPr bwMode="auto">
          <a:xfrm>
            <a:off x="525839" y="1501781"/>
            <a:ext cx="1827494" cy="2664296"/>
          </a:xfrm>
          <a:prstGeom prst="rect">
            <a:avLst/>
          </a:prstGeom>
          <a:noFill/>
          <a:ln>
            <a:noFill/>
          </a:ln>
          <a:effectLst>
            <a:glow rad="101600">
              <a:srgbClr val="FFFFFF">
                <a:alpha val="40000"/>
              </a:srgbClr>
            </a:glow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743200" y="1501781"/>
            <a:ext cx="2995448" cy="4605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ru-RU" sz="1450" dirty="0" smtClean="0">
                <a:solidFill>
                  <a:schemeClr val="bg1"/>
                </a:solidFill>
              </a:rPr>
              <a:t>В 2020 году </a:t>
            </a:r>
            <a:r>
              <a:rPr lang="ru-RU" sz="1450" dirty="0" err="1" smtClean="0">
                <a:solidFill>
                  <a:schemeClr val="bg1"/>
                </a:solidFill>
              </a:rPr>
              <a:t>Камчатстат</a:t>
            </a:r>
            <a:r>
              <a:rPr lang="ru-RU" sz="1450" dirty="0" smtClean="0">
                <a:solidFill>
                  <a:schemeClr val="bg1"/>
                </a:solidFill>
              </a:rPr>
              <a:t> осуществлял прием первичных статистических данных по формам федерального статистического наблюдения в электронном виде через </a:t>
            </a:r>
            <a:r>
              <a:rPr lang="en-US" sz="1450" dirty="0" smtClean="0">
                <a:solidFill>
                  <a:schemeClr val="bg1"/>
                </a:solidFill>
              </a:rPr>
              <a:t> </a:t>
            </a:r>
            <a:r>
              <a:rPr lang="ru-RU" sz="1450" dirty="0" smtClean="0">
                <a:solidFill>
                  <a:schemeClr val="bg1"/>
                </a:solidFill>
              </a:rPr>
              <a:t>систему </a:t>
            </a:r>
            <a:r>
              <a:rPr lang="en-US" sz="1450" dirty="0" smtClean="0">
                <a:solidFill>
                  <a:schemeClr val="bg1"/>
                </a:solidFill>
              </a:rPr>
              <a:t> Web-</a:t>
            </a:r>
            <a:r>
              <a:rPr lang="ru-RU" sz="1450" dirty="0" smtClean="0">
                <a:solidFill>
                  <a:schemeClr val="bg1"/>
                </a:solidFill>
              </a:rPr>
              <a:t>сбора и по телекоммуникационным каналам связи от 13 </a:t>
            </a:r>
            <a:r>
              <a:rPr lang="ru-RU" sz="1450" dirty="0" err="1" smtClean="0">
                <a:solidFill>
                  <a:schemeClr val="bg1"/>
                </a:solidFill>
              </a:rPr>
              <a:t>спецоператоров</a:t>
            </a:r>
            <a:r>
              <a:rPr lang="ru-RU" sz="1450" dirty="0" smtClean="0">
                <a:solidFill>
                  <a:schemeClr val="bg1"/>
                </a:solidFill>
              </a:rPr>
              <a:t> </a:t>
            </a:r>
            <a:br>
              <a:rPr lang="ru-RU" sz="1450" dirty="0" smtClean="0">
                <a:solidFill>
                  <a:schemeClr val="bg1"/>
                </a:solidFill>
              </a:rPr>
            </a:br>
            <a:r>
              <a:rPr lang="ru-RU" sz="1450" dirty="0" smtClean="0">
                <a:solidFill>
                  <a:schemeClr val="bg1"/>
                </a:solidFill>
              </a:rPr>
              <a:t>(</a:t>
            </a:r>
            <a:r>
              <a:rPr lang="ru-RU" sz="1450" b="1" dirty="0" smtClean="0">
                <a:solidFill>
                  <a:schemeClr val="bg1"/>
                </a:solidFill>
              </a:rPr>
              <a:t>+1</a:t>
            </a:r>
            <a:r>
              <a:rPr lang="ru-RU" sz="1450" dirty="0" smtClean="0">
                <a:solidFill>
                  <a:schemeClr val="bg1"/>
                </a:solidFill>
              </a:rPr>
              <a:t> к 2019 году).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074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1011</Words>
  <Application>Microsoft Office PowerPoint</Application>
  <PresentationFormat>Произвольный</PresentationFormat>
  <Paragraphs>170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Reznichenko_O</cp:lastModifiedBy>
  <cp:revision>367</cp:revision>
  <dcterms:created xsi:type="dcterms:W3CDTF">2020-03-31T09:31:17Z</dcterms:created>
  <dcterms:modified xsi:type="dcterms:W3CDTF">2021-02-02T23:09:07Z</dcterms:modified>
</cp:coreProperties>
</file>